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7" r:id="rId2"/>
    <p:sldId id="294" r:id="rId3"/>
    <p:sldId id="293" r:id="rId4"/>
    <p:sldId id="295" r:id="rId5"/>
    <p:sldId id="282" r:id="rId6"/>
    <p:sldId id="296" r:id="rId7"/>
    <p:sldId id="276" r:id="rId8"/>
    <p:sldId id="299" r:id="rId9"/>
    <p:sldId id="313" r:id="rId10"/>
    <p:sldId id="300" r:id="rId11"/>
    <p:sldId id="303" r:id="rId12"/>
    <p:sldId id="290" r:id="rId13"/>
    <p:sldId id="291" r:id="rId14"/>
    <p:sldId id="305" r:id="rId15"/>
    <p:sldId id="304" r:id="rId16"/>
    <p:sldId id="306" r:id="rId17"/>
    <p:sldId id="277" r:id="rId18"/>
    <p:sldId id="308" r:id="rId19"/>
    <p:sldId id="310" r:id="rId20"/>
    <p:sldId id="311" r:id="rId21"/>
    <p:sldId id="312" r:id="rId22"/>
    <p:sldId id="278" r:id="rId23"/>
    <p:sldId id="315" r:id="rId24"/>
    <p:sldId id="283" r:id="rId25"/>
    <p:sldId id="284" r:id="rId26"/>
    <p:sldId id="285" r:id="rId27"/>
    <p:sldId id="286" r:id="rId28"/>
    <p:sldId id="292" r:id="rId29"/>
    <p:sldId id="287" r:id="rId30"/>
    <p:sldId id="316" r:id="rId31"/>
    <p:sldId id="314" r:id="rId32"/>
    <p:sldId id="258" r:id="rId33"/>
  </p:sldIdLst>
  <p:sldSz cx="9906000" cy="6858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99"/>
    <a:srgbClr val="FF33CC"/>
    <a:srgbClr val="008DD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359" autoAdjust="0"/>
  </p:normalViewPr>
  <p:slideViewPr>
    <p:cSldViewPr showGuides="1">
      <p:cViewPr>
        <p:scale>
          <a:sx n="56" d="100"/>
          <a:sy n="56" d="100"/>
        </p:scale>
        <p:origin x="-1428" y="-112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A508EE-2B8F-4AD1-98DE-68BD8D3BD4ED}" type="doc">
      <dgm:prSet loTypeId="urn:microsoft.com/office/officeart/2005/8/layout/bList2#1" loCatId="list" qsTypeId="urn:microsoft.com/office/officeart/2005/8/quickstyle/3d3" qsCatId="3D" csTypeId="urn:microsoft.com/office/officeart/2005/8/colors/colorful2" csCatId="colorful" phldr="1"/>
      <dgm:spPr/>
    </dgm:pt>
    <dgm:pt modelId="{2CACC131-45D9-4690-9BB2-D7A6135D8E32}">
      <dgm:prSet phldrT="[Текст]"/>
      <dgm:spPr/>
      <dgm:t>
        <a:bodyPr/>
        <a:lstStyle/>
        <a:p>
          <a:r>
            <a:rPr lang="ru-RU" b="1" dirty="0" smtClean="0">
              <a:solidFill>
                <a:schemeClr val="accent5">
                  <a:lumMod val="50000"/>
                </a:schemeClr>
              </a:solidFill>
            </a:rPr>
            <a:t>Образовательные мероприятия</a:t>
          </a:r>
          <a:endParaRPr lang="ru-RU" b="1" dirty="0">
            <a:solidFill>
              <a:schemeClr val="accent5">
                <a:lumMod val="50000"/>
              </a:schemeClr>
            </a:solidFill>
          </a:endParaRPr>
        </a:p>
      </dgm:t>
    </dgm:pt>
    <dgm:pt modelId="{85193D60-4B61-4650-BAF0-FF3A72BCB869}" type="parTrans" cxnId="{FD385AFC-58EE-4190-8F76-A76DC60B65B9}">
      <dgm:prSet/>
      <dgm:spPr/>
      <dgm:t>
        <a:bodyPr/>
        <a:lstStyle/>
        <a:p>
          <a:endParaRPr lang="ru-RU"/>
        </a:p>
      </dgm:t>
    </dgm:pt>
    <dgm:pt modelId="{EF7A1620-A794-4439-A4CE-5B7ED5C6912A}" type="sibTrans" cxnId="{FD385AFC-58EE-4190-8F76-A76DC60B65B9}">
      <dgm:prSet/>
      <dgm:spPr/>
      <dgm:t>
        <a:bodyPr/>
        <a:lstStyle/>
        <a:p>
          <a:endParaRPr lang="ru-RU"/>
        </a:p>
      </dgm:t>
    </dgm:pt>
    <dgm:pt modelId="{694F67BA-5F7A-4B9B-A79A-3D3F956A31D4}">
      <dgm:prSet phldrT="[Текст]"/>
      <dgm:spPr/>
      <dgm:t>
        <a:bodyPr/>
        <a:lstStyle/>
        <a:p>
          <a:r>
            <a:rPr lang="ru-RU" b="1" dirty="0" err="1" smtClean="0">
              <a:solidFill>
                <a:schemeClr val="accent5">
                  <a:lumMod val="50000"/>
                </a:schemeClr>
              </a:solidFill>
            </a:rPr>
            <a:t>Грантовая</a:t>
          </a:r>
          <a:r>
            <a:rPr lang="ru-RU" b="1" dirty="0" smtClean="0">
              <a:solidFill>
                <a:schemeClr val="accent5">
                  <a:lumMod val="50000"/>
                </a:schemeClr>
              </a:solidFill>
            </a:rPr>
            <a:t> поддержка молодых исследователей</a:t>
          </a:r>
          <a:endParaRPr lang="ru-RU" b="1" dirty="0">
            <a:solidFill>
              <a:schemeClr val="accent5">
                <a:lumMod val="50000"/>
              </a:schemeClr>
            </a:solidFill>
          </a:endParaRPr>
        </a:p>
      </dgm:t>
    </dgm:pt>
    <dgm:pt modelId="{2A66FB62-BA7E-4C18-8885-8713F08BCFE7}" type="parTrans" cxnId="{EFF6BA6A-F2D3-4743-B84D-F2CF3D3360EC}">
      <dgm:prSet/>
      <dgm:spPr/>
      <dgm:t>
        <a:bodyPr/>
        <a:lstStyle/>
        <a:p>
          <a:endParaRPr lang="ru-RU"/>
        </a:p>
      </dgm:t>
    </dgm:pt>
    <dgm:pt modelId="{04D66F7E-59C8-425B-B06B-004E685506A9}" type="sibTrans" cxnId="{EFF6BA6A-F2D3-4743-B84D-F2CF3D3360EC}">
      <dgm:prSet/>
      <dgm:spPr/>
      <dgm:t>
        <a:bodyPr/>
        <a:lstStyle/>
        <a:p>
          <a:endParaRPr lang="ru-RU"/>
        </a:p>
      </dgm:t>
    </dgm:pt>
    <dgm:pt modelId="{59152E3F-FDBF-4ED0-A442-27C53B14EB72}">
      <dgm:prSet phldrT="[Текст]"/>
      <dgm:spPr/>
      <dgm:t>
        <a:bodyPr/>
        <a:lstStyle/>
        <a:p>
          <a:r>
            <a:rPr lang="ru-RU" b="1" dirty="0" smtClean="0">
              <a:solidFill>
                <a:schemeClr val="accent5">
                  <a:lumMod val="50000"/>
                </a:schemeClr>
              </a:solidFill>
            </a:rPr>
            <a:t>Активное участие в жизни общества</a:t>
          </a:r>
          <a:endParaRPr lang="ru-RU" b="1" dirty="0">
            <a:solidFill>
              <a:schemeClr val="accent5">
                <a:lumMod val="50000"/>
              </a:schemeClr>
            </a:solidFill>
          </a:endParaRPr>
        </a:p>
      </dgm:t>
    </dgm:pt>
    <dgm:pt modelId="{4F32599F-AE05-4885-87C5-EA6A086329A7}" type="parTrans" cxnId="{7EFD780F-DDC3-460E-A9BD-824B51331830}">
      <dgm:prSet/>
      <dgm:spPr/>
      <dgm:t>
        <a:bodyPr/>
        <a:lstStyle/>
        <a:p>
          <a:endParaRPr lang="ru-RU"/>
        </a:p>
      </dgm:t>
    </dgm:pt>
    <dgm:pt modelId="{097E22C7-310A-4BF6-B000-1732443B2032}" type="sibTrans" cxnId="{7EFD780F-DDC3-460E-A9BD-824B51331830}">
      <dgm:prSet/>
      <dgm:spPr/>
      <dgm:t>
        <a:bodyPr/>
        <a:lstStyle/>
        <a:p>
          <a:endParaRPr lang="ru-RU"/>
        </a:p>
      </dgm:t>
    </dgm:pt>
    <dgm:pt modelId="{5C37627B-C9E7-49D6-803E-1A87F542DA90}">
      <dgm:prSet/>
      <dgm:spPr/>
      <dgm:t>
        <a:bodyPr/>
        <a:lstStyle/>
        <a:p>
          <a:r>
            <a:rPr lang="ru-RU" dirty="0" smtClean="0"/>
            <a:t>Специальные образовательные мероприятия для развития научных/практических навыков молодых специалистов</a:t>
          </a:r>
          <a:endParaRPr lang="ru-RU" dirty="0"/>
        </a:p>
      </dgm:t>
    </dgm:pt>
    <dgm:pt modelId="{0D6052FF-B603-4097-B714-3F97356AB28C}" type="parTrans" cxnId="{82D02917-1E7A-4807-9704-717F1929121B}">
      <dgm:prSet/>
      <dgm:spPr/>
      <dgm:t>
        <a:bodyPr/>
        <a:lstStyle/>
        <a:p>
          <a:endParaRPr lang="ru-RU"/>
        </a:p>
      </dgm:t>
    </dgm:pt>
    <dgm:pt modelId="{10E4B827-9F12-485C-A359-34AEE1D1DB02}" type="sibTrans" cxnId="{82D02917-1E7A-4807-9704-717F1929121B}">
      <dgm:prSet/>
      <dgm:spPr/>
      <dgm:t>
        <a:bodyPr/>
        <a:lstStyle/>
        <a:p>
          <a:endParaRPr lang="ru-RU"/>
        </a:p>
      </dgm:t>
    </dgm:pt>
    <dgm:pt modelId="{9A2759EA-C88E-4E03-972B-678C3FEC464E}">
      <dgm:prSet custT="1"/>
      <dgm:spPr/>
      <dgm:t>
        <a:bodyPr/>
        <a:lstStyle/>
        <a:p>
          <a:r>
            <a:rPr lang="ru-RU" sz="1800" dirty="0" smtClean="0"/>
            <a:t>Гранты на посещение российских/международных конгрессов молодыми учеными, </a:t>
          </a:r>
          <a:endParaRPr lang="ru-RU" sz="1800" dirty="0"/>
        </a:p>
      </dgm:t>
    </dgm:pt>
    <dgm:pt modelId="{EAA2BCA7-36DC-4431-ABAF-885E063D6A25}" type="parTrans" cxnId="{E84AE9E0-38A6-4AD5-8CA5-37D88F23076F}">
      <dgm:prSet/>
      <dgm:spPr/>
      <dgm:t>
        <a:bodyPr/>
        <a:lstStyle/>
        <a:p>
          <a:endParaRPr lang="ru-RU"/>
        </a:p>
      </dgm:t>
    </dgm:pt>
    <dgm:pt modelId="{84BEEA82-00A8-4640-8BD5-732870072DA3}" type="sibTrans" cxnId="{E84AE9E0-38A6-4AD5-8CA5-37D88F23076F}">
      <dgm:prSet/>
      <dgm:spPr/>
      <dgm:t>
        <a:bodyPr/>
        <a:lstStyle/>
        <a:p>
          <a:endParaRPr lang="ru-RU"/>
        </a:p>
      </dgm:t>
    </dgm:pt>
    <dgm:pt modelId="{5E21293C-9B97-4DDD-9280-869B2B426876}">
      <dgm:prSet/>
      <dgm:spPr/>
      <dgm:t>
        <a:bodyPr/>
        <a:lstStyle/>
        <a:p>
          <a:r>
            <a:rPr lang="ru-RU" dirty="0" smtClean="0"/>
            <a:t>Активное вовлечение в работу РКО</a:t>
          </a:r>
          <a:endParaRPr lang="ru-RU" dirty="0"/>
        </a:p>
      </dgm:t>
    </dgm:pt>
    <dgm:pt modelId="{436E2C65-3F2D-4363-B681-62DBE157994E}" type="parTrans" cxnId="{4050AB55-AEF2-40D5-8C71-000776796C88}">
      <dgm:prSet/>
      <dgm:spPr/>
      <dgm:t>
        <a:bodyPr/>
        <a:lstStyle/>
        <a:p>
          <a:endParaRPr lang="ru-RU"/>
        </a:p>
      </dgm:t>
    </dgm:pt>
    <dgm:pt modelId="{EA168669-7705-48DD-920B-210714AAE856}" type="sibTrans" cxnId="{4050AB55-AEF2-40D5-8C71-000776796C88}">
      <dgm:prSet/>
      <dgm:spPr/>
      <dgm:t>
        <a:bodyPr/>
        <a:lstStyle/>
        <a:p>
          <a:endParaRPr lang="ru-RU"/>
        </a:p>
      </dgm:t>
    </dgm:pt>
    <dgm:pt modelId="{EE332BAC-FB08-4B95-8E66-573E1412D13B}" type="pres">
      <dgm:prSet presAssocID="{F8A508EE-2B8F-4AD1-98DE-68BD8D3BD4ED}" presName="diagram" presStyleCnt="0">
        <dgm:presLayoutVars>
          <dgm:dir/>
          <dgm:animLvl val="lvl"/>
          <dgm:resizeHandles val="exact"/>
        </dgm:presLayoutVars>
      </dgm:prSet>
      <dgm:spPr/>
    </dgm:pt>
    <dgm:pt modelId="{37C2C914-3536-4500-B27D-0407307B0912}" type="pres">
      <dgm:prSet presAssocID="{2CACC131-45D9-4690-9BB2-D7A6135D8E32}" presName="compNode" presStyleCnt="0"/>
      <dgm:spPr/>
    </dgm:pt>
    <dgm:pt modelId="{491AA5B9-DD2B-426A-9D28-9A62195F151C}" type="pres">
      <dgm:prSet presAssocID="{2CACC131-45D9-4690-9BB2-D7A6135D8E32}" presName="childRect" presStyleLbl="bgAcc1" presStyleIdx="0" presStyleCnt="3" custScaleX="113630" custScaleY="206360">
        <dgm:presLayoutVars>
          <dgm:bulletEnabled val="1"/>
        </dgm:presLayoutVars>
      </dgm:prSet>
      <dgm:spPr/>
      <dgm:t>
        <a:bodyPr/>
        <a:lstStyle/>
        <a:p>
          <a:endParaRPr lang="ru-RU"/>
        </a:p>
      </dgm:t>
    </dgm:pt>
    <dgm:pt modelId="{C205072C-7D60-4FAE-BFDA-AB6AD113356A}" type="pres">
      <dgm:prSet presAssocID="{2CACC131-45D9-4690-9BB2-D7A6135D8E32}" presName="parentText" presStyleLbl="node1" presStyleIdx="0" presStyleCnt="0">
        <dgm:presLayoutVars>
          <dgm:chMax val="0"/>
          <dgm:bulletEnabled val="1"/>
        </dgm:presLayoutVars>
      </dgm:prSet>
      <dgm:spPr/>
      <dgm:t>
        <a:bodyPr/>
        <a:lstStyle/>
        <a:p>
          <a:endParaRPr lang="ru-RU"/>
        </a:p>
      </dgm:t>
    </dgm:pt>
    <dgm:pt modelId="{16E59D89-AEB5-4E02-AB99-A52AE86C4686}" type="pres">
      <dgm:prSet presAssocID="{2CACC131-45D9-4690-9BB2-D7A6135D8E32}" presName="parentRect" presStyleLbl="alignNode1" presStyleIdx="0" presStyleCnt="3"/>
      <dgm:spPr/>
      <dgm:t>
        <a:bodyPr/>
        <a:lstStyle/>
        <a:p>
          <a:endParaRPr lang="ru-RU"/>
        </a:p>
      </dgm:t>
    </dgm:pt>
    <dgm:pt modelId="{C64DC40C-8E99-4DCC-8690-99AFB861803D}" type="pres">
      <dgm:prSet presAssocID="{2CACC131-45D9-4690-9BB2-D7A6135D8E32}" presName="adorn" presStyleLbl="fgAccFollowNode1" presStyleIdx="0" presStyleCnt="3"/>
      <dgm:spPr>
        <a:blipFill rotWithShape="0">
          <a:blip xmlns:r="http://schemas.openxmlformats.org/officeDocument/2006/relationships" r:embed="rId1"/>
          <a:stretch>
            <a:fillRect/>
          </a:stretch>
        </a:blipFill>
      </dgm:spPr>
    </dgm:pt>
    <dgm:pt modelId="{65E5363B-2117-4ECF-ADF0-20FB01A23ABB}" type="pres">
      <dgm:prSet presAssocID="{EF7A1620-A794-4439-A4CE-5B7ED5C6912A}" presName="sibTrans" presStyleLbl="sibTrans2D1" presStyleIdx="0" presStyleCnt="0"/>
      <dgm:spPr/>
      <dgm:t>
        <a:bodyPr/>
        <a:lstStyle/>
        <a:p>
          <a:endParaRPr lang="ru-RU"/>
        </a:p>
      </dgm:t>
    </dgm:pt>
    <dgm:pt modelId="{FA97DE7F-C6B8-47F6-9353-FCE65C432389}" type="pres">
      <dgm:prSet presAssocID="{694F67BA-5F7A-4B9B-A79A-3D3F956A31D4}" presName="compNode" presStyleCnt="0"/>
      <dgm:spPr/>
    </dgm:pt>
    <dgm:pt modelId="{97E1A62D-5FCC-4C54-B452-CCA245C3D3FC}" type="pres">
      <dgm:prSet presAssocID="{694F67BA-5F7A-4B9B-A79A-3D3F956A31D4}" presName="childRect" presStyleLbl="bgAcc1" presStyleIdx="1" presStyleCnt="3" custScaleY="207738">
        <dgm:presLayoutVars>
          <dgm:bulletEnabled val="1"/>
        </dgm:presLayoutVars>
      </dgm:prSet>
      <dgm:spPr/>
      <dgm:t>
        <a:bodyPr/>
        <a:lstStyle/>
        <a:p>
          <a:endParaRPr lang="ru-RU"/>
        </a:p>
      </dgm:t>
    </dgm:pt>
    <dgm:pt modelId="{E454C63B-4A37-456B-9CE2-48A6F7A69C7A}" type="pres">
      <dgm:prSet presAssocID="{694F67BA-5F7A-4B9B-A79A-3D3F956A31D4}" presName="parentText" presStyleLbl="node1" presStyleIdx="0" presStyleCnt="0">
        <dgm:presLayoutVars>
          <dgm:chMax val="0"/>
          <dgm:bulletEnabled val="1"/>
        </dgm:presLayoutVars>
      </dgm:prSet>
      <dgm:spPr/>
      <dgm:t>
        <a:bodyPr/>
        <a:lstStyle/>
        <a:p>
          <a:endParaRPr lang="ru-RU"/>
        </a:p>
      </dgm:t>
    </dgm:pt>
    <dgm:pt modelId="{8757A303-34FE-4696-A3EA-08D7DEAB92ED}" type="pres">
      <dgm:prSet presAssocID="{694F67BA-5F7A-4B9B-A79A-3D3F956A31D4}" presName="parentRect" presStyleLbl="alignNode1" presStyleIdx="1" presStyleCnt="3"/>
      <dgm:spPr/>
      <dgm:t>
        <a:bodyPr/>
        <a:lstStyle/>
        <a:p>
          <a:endParaRPr lang="ru-RU"/>
        </a:p>
      </dgm:t>
    </dgm:pt>
    <dgm:pt modelId="{11EE12AD-053A-446D-AC79-BC906D0BC139}" type="pres">
      <dgm:prSet presAssocID="{694F67BA-5F7A-4B9B-A79A-3D3F956A31D4}" presName="adorn" presStyleLbl="fgAccFollowNode1" presStyleIdx="1" presStyleCnt="3"/>
      <dgm:spPr>
        <a:blipFill rotWithShape="0">
          <a:blip xmlns:r="http://schemas.openxmlformats.org/officeDocument/2006/relationships" r:embed="rId2"/>
          <a:stretch>
            <a:fillRect/>
          </a:stretch>
        </a:blipFill>
      </dgm:spPr>
    </dgm:pt>
    <dgm:pt modelId="{A49E9B77-FF65-47DE-BFEE-E6D1F887E18D}" type="pres">
      <dgm:prSet presAssocID="{04D66F7E-59C8-425B-B06B-004E685506A9}" presName="sibTrans" presStyleLbl="sibTrans2D1" presStyleIdx="0" presStyleCnt="0"/>
      <dgm:spPr/>
      <dgm:t>
        <a:bodyPr/>
        <a:lstStyle/>
        <a:p>
          <a:endParaRPr lang="ru-RU"/>
        </a:p>
      </dgm:t>
    </dgm:pt>
    <dgm:pt modelId="{F968786C-ACED-4F22-8BB7-F7B2FD653310}" type="pres">
      <dgm:prSet presAssocID="{59152E3F-FDBF-4ED0-A442-27C53B14EB72}" presName="compNode" presStyleCnt="0"/>
      <dgm:spPr/>
    </dgm:pt>
    <dgm:pt modelId="{2BE859ED-D766-4B84-8D7E-23D092EFB789}" type="pres">
      <dgm:prSet presAssocID="{59152E3F-FDBF-4ED0-A442-27C53B14EB72}" presName="childRect" presStyleLbl="bgAcc1" presStyleIdx="2" presStyleCnt="3" custScaleY="199757">
        <dgm:presLayoutVars>
          <dgm:bulletEnabled val="1"/>
        </dgm:presLayoutVars>
      </dgm:prSet>
      <dgm:spPr/>
      <dgm:t>
        <a:bodyPr/>
        <a:lstStyle/>
        <a:p>
          <a:endParaRPr lang="ru-RU"/>
        </a:p>
      </dgm:t>
    </dgm:pt>
    <dgm:pt modelId="{AA280F59-50E3-4332-903F-EF2A7A224781}" type="pres">
      <dgm:prSet presAssocID="{59152E3F-FDBF-4ED0-A442-27C53B14EB72}" presName="parentText" presStyleLbl="node1" presStyleIdx="0" presStyleCnt="0">
        <dgm:presLayoutVars>
          <dgm:chMax val="0"/>
          <dgm:bulletEnabled val="1"/>
        </dgm:presLayoutVars>
      </dgm:prSet>
      <dgm:spPr/>
      <dgm:t>
        <a:bodyPr/>
        <a:lstStyle/>
        <a:p>
          <a:endParaRPr lang="ru-RU"/>
        </a:p>
      </dgm:t>
    </dgm:pt>
    <dgm:pt modelId="{CA792D9A-F867-473C-A16A-7259077F9451}" type="pres">
      <dgm:prSet presAssocID="{59152E3F-FDBF-4ED0-A442-27C53B14EB72}" presName="parentRect" presStyleLbl="alignNode1" presStyleIdx="2" presStyleCnt="3"/>
      <dgm:spPr/>
      <dgm:t>
        <a:bodyPr/>
        <a:lstStyle/>
        <a:p>
          <a:endParaRPr lang="ru-RU"/>
        </a:p>
      </dgm:t>
    </dgm:pt>
    <dgm:pt modelId="{E49A05CE-7DD6-49A4-9152-021FCB1C4A58}" type="pres">
      <dgm:prSet presAssocID="{59152E3F-FDBF-4ED0-A442-27C53B14EB72}" presName="adorn" presStyleLbl="fgAccFollowNode1" presStyleIdx="2" presStyleCnt="3"/>
      <dgm:spPr>
        <a:blipFill rotWithShape="0">
          <a:blip xmlns:r="http://schemas.openxmlformats.org/officeDocument/2006/relationships" r:embed="rId3"/>
          <a:stretch>
            <a:fillRect/>
          </a:stretch>
        </a:blipFill>
      </dgm:spPr>
    </dgm:pt>
  </dgm:ptLst>
  <dgm:cxnLst>
    <dgm:cxn modelId="{DFB20FD6-1210-4349-8742-EAFE0F95D182}" type="presOf" srcId="{5C37627B-C9E7-49D6-803E-1A87F542DA90}" destId="{491AA5B9-DD2B-426A-9D28-9A62195F151C}" srcOrd="0" destOrd="0" presId="urn:microsoft.com/office/officeart/2005/8/layout/bList2#1"/>
    <dgm:cxn modelId="{290B1982-F9AB-4E33-8A91-475DAF8B0133}" type="presOf" srcId="{59152E3F-FDBF-4ED0-A442-27C53B14EB72}" destId="{AA280F59-50E3-4332-903F-EF2A7A224781}" srcOrd="0" destOrd="0" presId="urn:microsoft.com/office/officeart/2005/8/layout/bList2#1"/>
    <dgm:cxn modelId="{CFDAB0C3-05B9-4B8A-98F9-7FFA120D47BD}" type="presOf" srcId="{F8A508EE-2B8F-4AD1-98DE-68BD8D3BD4ED}" destId="{EE332BAC-FB08-4B95-8E66-573E1412D13B}" srcOrd="0" destOrd="0" presId="urn:microsoft.com/office/officeart/2005/8/layout/bList2#1"/>
    <dgm:cxn modelId="{EFF6BA6A-F2D3-4743-B84D-F2CF3D3360EC}" srcId="{F8A508EE-2B8F-4AD1-98DE-68BD8D3BD4ED}" destId="{694F67BA-5F7A-4B9B-A79A-3D3F956A31D4}" srcOrd="1" destOrd="0" parTransId="{2A66FB62-BA7E-4C18-8885-8713F08BCFE7}" sibTransId="{04D66F7E-59C8-425B-B06B-004E685506A9}"/>
    <dgm:cxn modelId="{E84AE9E0-38A6-4AD5-8CA5-37D88F23076F}" srcId="{694F67BA-5F7A-4B9B-A79A-3D3F956A31D4}" destId="{9A2759EA-C88E-4E03-972B-678C3FEC464E}" srcOrd="0" destOrd="0" parTransId="{EAA2BCA7-36DC-4431-ABAF-885E063D6A25}" sibTransId="{84BEEA82-00A8-4640-8BD5-732870072DA3}"/>
    <dgm:cxn modelId="{C77DDE1B-D612-4036-99EC-B18A961D3E6D}" type="presOf" srcId="{2CACC131-45D9-4690-9BB2-D7A6135D8E32}" destId="{C205072C-7D60-4FAE-BFDA-AB6AD113356A}" srcOrd="0" destOrd="0" presId="urn:microsoft.com/office/officeart/2005/8/layout/bList2#1"/>
    <dgm:cxn modelId="{F5556669-9194-476C-B610-A5B7B7E48AA2}" type="presOf" srcId="{9A2759EA-C88E-4E03-972B-678C3FEC464E}" destId="{97E1A62D-5FCC-4C54-B452-CCA245C3D3FC}" srcOrd="0" destOrd="0" presId="urn:microsoft.com/office/officeart/2005/8/layout/bList2#1"/>
    <dgm:cxn modelId="{806A24A8-04AF-4D6C-BBEB-0EBCA2B61E8F}" type="presOf" srcId="{2CACC131-45D9-4690-9BB2-D7A6135D8E32}" destId="{16E59D89-AEB5-4E02-AB99-A52AE86C4686}" srcOrd="1" destOrd="0" presId="urn:microsoft.com/office/officeart/2005/8/layout/bList2#1"/>
    <dgm:cxn modelId="{FD385AFC-58EE-4190-8F76-A76DC60B65B9}" srcId="{F8A508EE-2B8F-4AD1-98DE-68BD8D3BD4ED}" destId="{2CACC131-45D9-4690-9BB2-D7A6135D8E32}" srcOrd="0" destOrd="0" parTransId="{85193D60-4B61-4650-BAF0-FF3A72BCB869}" sibTransId="{EF7A1620-A794-4439-A4CE-5B7ED5C6912A}"/>
    <dgm:cxn modelId="{82D02917-1E7A-4807-9704-717F1929121B}" srcId="{2CACC131-45D9-4690-9BB2-D7A6135D8E32}" destId="{5C37627B-C9E7-49D6-803E-1A87F542DA90}" srcOrd="0" destOrd="0" parTransId="{0D6052FF-B603-4097-B714-3F97356AB28C}" sibTransId="{10E4B827-9F12-485C-A359-34AEE1D1DB02}"/>
    <dgm:cxn modelId="{D62A137E-79DB-4CE6-A0D5-68B07020788C}" type="presOf" srcId="{EF7A1620-A794-4439-A4CE-5B7ED5C6912A}" destId="{65E5363B-2117-4ECF-ADF0-20FB01A23ABB}" srcOrd="0" destOrd="0" presId="urn:microsoft.com/office/officeart/2005/8/layout/bList2#1"/>
    <dgm:cxn modelId="{A6924E74-C1D0-4948-87E4-A971F329AC4A}" type="presOf" srcId="{04D66F7E-59C8-425B-B06B-004E685506A9}" destId="{A49E9B77-FF65-47DE-BFEE-E6D1F887E18D}" srcOrd="0" destOrd="0" presId="urn:microsoft.com/office/officeart/2005/8/layout/bList2#1"/>
    <dgm:cxn modelId="{1FFCE343-B213-4CD3-804C-04F82F3D864A}" type="presOf" srcId="{694F67BA-5F7A-4B9B-A79A-3D3F956A31D4}" destId="{8757A303-34FE-4696-A3EA-08D7DEAB92ED}" srcOrd="1" destOrd="0" presId="urn:microsoft.com/office/officeart/2005/8/layout/bList2#1"/>
    <dgm:cxn modelId="{814C0E6C-FF0D-4A9C-9A91-BAEC94B7096B}" type="presOf" srcId="{59152E3F-FDBF-4ED0-A442-27C53B14EB72}" destId="{CA792D9A-F867-473C-A16A-7259077F9451}" srcOrd="1" destOrd="0" presId="urn:microsoft.com/office/officeart/2005/8/layout/bList2#1"/>
    <dgm:cxn modelId="{7EFD780F-DDC3-460E-A9BD-824B51331830}" srcId="{F8A508EE-2B8F-4AD1-98DE-68BD8D3BD4ED}" destId="{59152E3F-FDBF-4ED0-A442-27C53B14EB72}" srcOrd="2" destOrd="0" parTransId="{4F32599F-AE05-4885-87C5-EA6A086329A7}" sibTransId="{097E22C7-310A-4BF6-B000-1732443B2032}"/>
    <dgm:cxn modelId="{4050AB55-AEF2-40D5-8C71-000776796C88}" srcId="{59152E3F-FDBF-4ED0-A442-27C53B14EB72}" destId="{5E21293C-9B97-4DDD-9280-869B2B426876}" srcOrd="0" destOrd="0" parTransId="{436E2C65-3F2D-4363-B681-62DBE157994E}" sibTransId="{EA168669-7705-48DD-920B-210714AAE856}"/>
    <dgm:cxn modelId="{2BB0E365-AEB6-4798-9E81-85F13532BCD1}" type="presOf" srcId="{5E21293C-9B97-4DDD-9280-869B2B426876}" destId="{2BE859ED-D766-4B84-8D7E-23D092EFB789}" srcOrd="0" destOrd="0" presId="urn:microsoft.com/office/officeart/2005/8/layout/bList2#1"/>
    <dgm:cxn modelId="{F0613787-41B3-4C34-A418-E0937A00AB42}" type="presOf" srcId="{694F67BA-5F7A-4B9B-A79A-3D3F956A31D4}" destId="{E454C63B-4A37-456B-9CE2-48A6F7A69C7A}" srcOrd="0" destOrd="0" presId="urn:microsoft.com/office/officeart/2005/8/layout/bList2#1"/>
    <dgm:cxn modelId="{E396B92D-E013-4DAA-8890-F9BC1F122A37}" type="presParOf" srcId="{EE332BAC-FB08-4B95-8E66-573E1412D13B}" destId="{37C2C914-3536-4500-B27D-0407307B0912}" srcOrd="0" destOrd="0" presId="urn:microsoft.com/office/officeart/2005/8/layout/bList2#1"/>
    <dgm:cxn modelId="{B02A878E-CF7D-4406-93D3-4B194B61B1D4}" type="presParOf" srcId="{37C2C914-3536-4500-B27D-0407307B0912}" destId="{491AA5B9-DD2B-426A-9D28-9A62195F151C}" srcOrd="0" destOrd="0" presId="urn:microsoft.com/office/officeart/2005/8/layout/bList2#1"/>
    <dgm:cxn modelId="{B4D1C23B-58F8-4BBE-84DE-7BEDD37EF061}" type="presParOf" srcId="{37C2C914-3536-4500-B27D-0407307B0912}" destId="{C205072C-7D60-4FAE-BFDA-AB6AD113356A}" srcOrd="1" destOrd="0" presId="urn:microsoft.com/office/officeart/2005/8/layout/bList2#1"/>
    <dgm:cxn modelId="{860DFBEF-F15A-4190-A63F-E8CFACE2BFCE}" type="presParOf" srcId="{37C2C914-3536-4500-B27D-0407307B0912}" destId="{16E59D89-AEB5-4E02-AB99-A52AE86C4686}" srcOrd="2" destOrd="0" presId="urn:microsoft.com/office/officeart/2005/8/layout/bList2#1"/>
    <dgm:cxn modelId="{FF288CEA-37EB-4ABF-9EC7-86F11C0284F6}" type="presParOf" srcId="{37C2C914-3536-4500-B27D-0407307B0912}" destId="{C64DC40C-8E99-4DCC-8690-99AFB861803D}" srcOrd="3" destOrd="0" presId="urn:microsoft.com/office/officeart/2005/8/layout/bList2#1"/>
    <dgm:cxn modelId="{93342B9D-64BA-4E52-B89B-CF2EBA28569C}" type="presParOf" srcId="{EE332BAC-FB08-4B95-8E66-573E1412D13B}" destId="{65E5363B-2117-4ECF-ADF0-20FB01A23ABB}" srcOrd="1" destOrd="0" presId="urn:microsoft.com/office/officeart/2005/8/layout/bList2#1"/>
    <dgm:cxn modelId="{00878C8C-4B2A-4566-B52A-73A76E2375A2}" type="presParOf" srcId="{EE332BAC-FB08-4B95-8E66-573E1412D13B}" destId="{FA97DE7F-C6B8-47F6-9353-FCE65C432389}" srcOrd="2" destOrd="0" presId="urn:microsoft.com/office/officeart/2005/8/layout/bList2#1"/>
    <dgm:cxn modelId="{6209C944-8145-45A0-9CD3-988958B8177E}" type="presParOf" srcId="{FA97DE7F-C6B8-47F6-9353-FCE65C432389}" destId="{97E1A62D-5FCC-4C54-B452-CCA245C3D3FC}" srcOrd="0" destOrd="0" presId="urn:microsoft.com/office/officeart/2005/8/layout/bList2#1"/>
    <dgm:cxn modelId="{945ED23E-502C-406A-BEEE-DC26B87B3335}" type="presParOf" srcId="{FA97DE7F-C6B8-47F6-9353-FCE65C432389}" destId="{E454C63B-4A37-456B-9CE2-48A6F7A69C7A}" srcOrd="1" destOrd="0" presId="urn:microsoft.com/office/officeart/2005/8/layout/bList2#1"/>
    <dgm:cxn modelId="{84BE522F-0460-488E-BE4D-D0E30197162C}" type="presParOf" srcId="{FA97DE7F-C6B8-47F6-9353-FCE65C432389}" destId="{8757A303-34FE-4696-A3EA-08D7DEAB92ED}" srcOrd="2" destOrd="0" presId="urn:microsoft.com/office/officeart/2005/8/layout/bList2#1"/>
    <dgm:cxn modelId="{4FC32BD5-2992-45A8-BA36-4C0E73567F3C}" type="presParOf" srcId="{FA97DE7F-C6B8-47F6-9353-FCE65C432389}" destId="{11EE12AD-053A-446D-AC79-BC906D0BC139}" srcOrd="3" destOrd="0" presId="urn:microsoft.com/office/officeart/2005/8/layout/bList2#1"/>
    <dgm:cxn modelId="{85AAADA0-E6E4-43D9-B3E0-314A45F6CD82}" type="presParOf" srcId="{EE332BAC-FB08-4B95-8E66-573E1412D13B}" destId="{A49E9B77-FF65-47DE-BFEE-E6D1F887E18D}" srcOrd="3" destOrd="0" presId="urn:microsoft.com/office/officeart/2005/8/layout/bList2#1"/>
    <dgm:cxn modelId="{F199D3BF-FAF3-4949-948A-D9DA4987FFA7}" type="presParOf" srcId="{EE332BAC-FB08-4B95-8E66-573E1412D13B}" destId="{F968786C-ACED-4F22-8BB7-F7B2FD653310}" srcOrd="4" destOrd="0" presId="urn:microsoft.com/office/officeart/2005/8/layout/bList2#1"/>
    <dgm:cxn modelId="{CEE18059-469C-4942-A1E2-3996F4D18BD7}" type="presParOf" srcId="{F968786C-ACED-4F22-8BB7-F7B2FD653310}" destId="{2BE859ED-D766-4B84-8D7E-23D092EFB789}" srcOrd="0" destOrd="0" presId="urn:microsoft.com/office/officeart/2005/8/layout/bList2#1"/>
    <dgm:cxn modelId="{C16A76D9-56EE-405D-886E-FAD21FA6F19B}" type="presParOf" srcId="{F968786C-ACED-4F22-8BB7-F7B2FD653310}" destId="{AA280F59-50E3-4332-903F-EF2A7A224781}" srcOrd="1" destOrd="0" presId="urn:microsoft.com/office/officeart/2005/8/layout/bList2#1"/>
    <dgm:cxn modelId="{F09E19FE-A423-430F-9920-BB7E23FE86F3}" type="presParOf" srcId="{F968786C-ACED-4F22-8BB7-F7B2FD653310}" destId="{CA792D9A-F867-473C-A16A-7259077F9451}" srcOrd="2" destOrd="0" presId="urn:microsoft.com/office/officeart/2005/8/layout/bList2#1"/>
    <dgm:cxn modelId="{7CA859CB-EDFE-4A2C-AE95-44A16C540453}" type="presParOf" srcId="{F968786C-ACED-4F22-8BB7-F7B2FD653310}" destId="{E49A05CE-7DD6-49A4-9152-021FCB1C4A58}" srcOrd="3" destOrd="0" presId="urn:microsoft.com/office/officeart/2005/8/layout/bList2#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91AA5B9-DD2B-426A-9D28-9A62195F151C}">
      <dsp:nvSpPr>
        <dsp:cNvPr id="0" name=""/>
        <dsp:cNvSpPr/>
      </dsp:nvSpPr>
      <dsp:spPr>
        <a:xfrm>
          <a:off x="8430" y="499110"/>
          <a:ext cx="2897989" cy="3928682"/>
        </a:xfrm>
        <a:prstGeom prst="round2SameRect">
          <a:avLst>
            <a:gd name="adj1" fmla="val 8000"/>
            <a:gd name="adj2" fmla="val 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ru-RU" sz="2000" kern="1200" dirty="0" smtClean="0"/>
            <a:t>Специальные образовательные мероприятия для развития научных/практических навыков молодых специалистов</a:t>
          </a:r>
          <a:endParaRPr lang="ru-RU" sz="2000" kern="1200" dirty="0"/>
        </a:p>
      </dsp:txBody>
      <dsp:txXfrm>
        <a:off x="8430" y="499110"/>
        <a:ext cx="2897989" cy="3928682"/>
      </dsp:txXfrm>
    </dsp:sp>
    <dsp:sp modelId="{16E59D89-AEB5-4E02-AB99-A52AE86C4686}">
      <dsp:nvSpPr>
        <dsp:cNvPr id="0" name=""/>
        <dsp:cNvSpPr/>
      </dsp:nvSpPr>
      <dsp:spPr>
        <a:xfrm>
          <a:off x="182238" y="3415351"/>
          <a:ext cx="2550373" cy="818634"/>
        </a:xfrm>
        <a:prstGeom prst="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ru-RU" sz="1400" b="1" kern="1200" dirty="0" smtClean="0">
              <a:solidFill>
                <a:schemeClr val="accent5">
                  <a:lumMod val="50000"/>
                </a:schemeClr>
              </a:solidFill>
            </a:rPr>
            <a:t>Образовательные мероприятия</a:t>
          </a:r>
          <a:endParaRPr lang="ru-RU" sz="1400" b="1" kern="1200" dirty="0">
            <a:solidFill>
              <a:schemeClr val="accent5">
                <a:lumMod val="50000"/>
              </a:schemeClr>
            </a:solidFill>
          </a:endParaRPr>
        </a:p>
      </dsp:txBody>
      <dsp:txXfrm>
        <a:off x="182238" y="3415351"/>
        <a:ext cx="1796037" cy="818634"/>
      </dsp:txXfrm>
    </dsp:sp>
    <dsp:sp modelId="{C64DC40C-8E99-4DCC-8690-99AFB861803D}">
      <dsp:nvSpPr>
        <dsp:cNvPr id="0" name=""/>
        <dsp:cNvSpPr/>
      </dsp:nvSpPr>
      <dsp:spPr>
        <a:xfrm>
          <a:off x="2050421" y="3545383"/>
          <a:ext cx="892630" cy="892630"/>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97E1A62D-5FCC-4C54-B452-CCA245C3D3FC}">
      <dsp:nvSpPr>
        <dsp:cNvPr id="0" name=""/>
        <dsp:cNvSpPr/>
      </dsp:nvSpPr>
      <dsp:spPr>
        <a:xfrm>
          <a:off x="3164196" y="491104"/>
          <a:ext cx="2550373" cy="3954916"/>
        </a:xfrm>
        <a:prstGeom prst="round2SameRect">
          <a:avLst>
            <a:gd name="adj1" fmla="val 8000"/>
            <a:gd name="adj2" fmla="val 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Гранты на посещение российских/международных конгрессов молодыми учеными, </a:t>
          </a:r>
          <a:endParaRPr lang="ru-RU" sz="1800" kern="1200" dirty="0"/>
        </a:p>
      </dsp:txBody>
      <dsp:txXfrm>
        <a:off x="3164196" y="491104"/>
        <a:ext cx="2550373" cy="3954916"/>
      </dsp:txXfrm>
    </dsp:sp>
    <dsp:sp modelId="{8757A303-34FE-4696-A3EA-08D7DEAB92ED}">
      <dsp:nvSpPr>
        <dsp:cNvPr id="0" name=""/>
        <dsp:cNvSpPr/>
      </dsp:nvSpPr>
      <dsp:spPr>
        <a:xfrm>
          <a:off x="3164196" y="3420462"/>
          <a:ext cx="2550373" cy="818634"/>
        </a:xfrm>
        <a:prstGeom prst="rect">
          <a:avLst/>
        </a:prstGeom>
        <a:solidFill>
          <a:schemeClr val="accent2">
            <a:hueOff val="2340759"/>
            <a:satOff val="-2919"/>
            <a:lumOff val="68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ru-RU" sz="1400" b="1" kern="1200" dirty="0" err="1" smtClean="0">
              <a:solidFill>
                <a:schemeClr val="accent5">
                  <a:lumMod val="50000"/>
                </a:schemeClr>
              </a:solidFill>
            </a:rPr>
            <a:t>Грантовая</a:t>
          </a:r>
          <a:r>
            <a:rPr lang="ru-RU" sz="1400" b="1" kern="1200" dirty="0" smtClean="0">
              <a:solidFill>
                <a:schemeClr val="accent5">
                  <a:lumMod val="50000"/>
                </a:schemeClr>
              </a:solidFill>
            </a:rPr>
            <a:t> поддержка молодых исследователей</a:t>
          </a:r>
          <a:endParaRPr lang="ru-RU" sz="1400" b="1" kern="1200" dirty="0">
            <a:solidFill>
              <a:schemeClr val="accent5">
                <a:lumMod val="50000"/>
              </a:schemeClr>
            </a:solidFill>
          </a:endParaRPr>
        </a:p>
      </dsp:txBody>
      <dsp:txXfrm>
        <a:off x="3164196" y="3420462"/>
        <a:ext cx="1796037" cy="818634"/>
      </dsp:txXfrm>
    </dsp:sp>
    <dsp:sp modelId="{11EE12AD-053A-446D-AC79-BC906D0BC139}">
      <dsp:nvSpPr>
        <dsp:cNvPr id="0" name=""/>
        <dsp:cNvSpPr/>
      </dsp:nvSpPr>
      <dsp:spPr>
        <a:xfrm>
          <a:off x="5032380" y="3550495"/>
          <a:ext cx="892630" cy="892630"/>
        </a:xfrm>
        <a:prstGeom prst="ellipse">
          <a:avLst/>
        </a:prstGeom>
        <a:blipFill rotWithShape="0">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BE859ED-D766-4B84-8D7E-23D092EFB789}">
      <dsp:nvSpPr>
        <dsp:cNvPr id="0" name=""/>
        <dsp:cNvSpPr/>
      </dsp:nvSpPr>
      <dsp:spPr>
        <a:xfrm>
          <a:off x="6146155" y="530537"/>
          <a:ext cx="2550373" cy="3802974"/>
        </a:xfrm>
        <a:prstGeom prst="round2SameRect">
          <a:avLst>
            <a:gd name="adj1" fmla="val 8000"/>
            <a:gd name="adj2" fmla="val 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ru-RU" sz="2000" kern="1200" dirty="0" smtClean="0"/>
            <a:t>Активное вовлечение в работу РКО</a:t>
          </a:r>
          <a:endParaRPr lang="ru-RU" sz="2000" kern="1200" dirty="0"/>
        </a:p>
      </dsp:txBody>
      <dsp:txXfrm>
        <a:off x="6146155" y="530537"/>
        <a:ext cx="2550373" cy="3802974"/>
      </dsp:txXfrm>
    </dsp:sp>
    <dsp:sp modelId="{CA792D9A-F867-473C-A16A-7259077F9451}">
      <dsp:nvSpPr>
        <dsp:cNvPr id="0" name=""/>
        <dsp:cNvSpPr/>
      </dsp:nvSpPr>
      <dsp:spPr>
        <a:xfrm>
          <a:off x="6146155" y="3383924"/>
          <a:ext cx="2550373" cy="818634"/>
        </a:xfrm>
        <a:prstGeom prst="rect">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ru-RU" sz="1400" b="1" kern="1200" dirty="0" smtClean="0">
              <a:solidFill>
                <a:schemeClr val="accent5">
                  <a:lumMod val="50000"/>
                </a:schemeClr>
              </a:solidFill>
            </a:rPr>
            <a:t>Активное участие в жизни общества</a:t>
          </a:r>
          <a:endParaRPr lang="ru-RU" sz="1400" b="1" kern="1200" dirty="0">
            <a:solidFill>
              <a:schemeClr val="accent5">
                <a:lumMod val="50000"/>
              </a:schemeClr>
            </a:solidFill>
          </a:endParaRPr>
        </a:p>
      </dsp:txBody>
      <dsp:txXfrm>
        <a:off x="6146155" y="3383924"/>
        <a:ext cx="1796037" cy="818634"/>
      </dsp:txXfrm>
    </dsp:sp>
    <dsp:sp modelId="{E49A05CE-7DD6-49A4-9152-021FCB1C4A58}">
      <dsp:nvSpPr>
        <dsp:cNvPr id="0" name=""/>
        <dsp:cNvSpPr/>
      </dsp:nvSpPr>
      <dsp:spPr>
        <a:xfrm>
          <a:off x="8014339" y="3513956"/>
          <a:ext cx="892630" cy="892630"/>
        </a:xfrm>
        <a:prstGeom prst="ellipse">
          <a:avLst/>
        </a:prstGeom>
        <a:blipFill rotWithShape="0">
          <a:blip xmlns:r="http://schemas.openxmlformats.org/officeDocument/2006/relationships" r:embed="rId3"/>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FD907F-7908-4066-9057-D4374D9C1035}" type="datetimeFigureOut">
              <a:rPr lang="ru-RU" smtClean="0"/>
              <a:pPr/>
              <a:t>18.09.2015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B3FBD6-AF40-4C0C-BD82-EBD19F20D4D3}" type="slidenum">
              <a:rPr lang="ru-RU" smtClean="0"/>
              <a:pPr/>
              <a:t>‹#›</a:t>
            </a:fld>
            <a:endParaRPr lang="ru-RU"/>
          </a:p>
        </p:txBody>
      </p:sp>
    </p:spTree>
    <p:extLst>
      <p:ext uri="{BB962C8B-B14F-4D97-AF65-F5344CB8AC3E}">
        <p14:creationId xmlns:p14="http://schemas.microsoft.com/office/powerpoint/2010/main" xmlns="" val="2458731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2AEC3C-F6B2-485B-9642-8AF512B445D1}" type="datetimeFigureOut">
              <a:rPr lang="ru-RU" smtClean="0"/>
              <a:pPr/>
              <a:t>18.09.2015</a:t>
            </a:fld>
            <a:endParaRPr lang="ru-RU"/>
          </a:p>
        </p:txBody>
      </p:sp>
      <p:sp>
        <p:nvSpPr>
          <p:cNvPr id="4" name="Образ слайда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1EA68D-8DF1-4789-A7D3-7AEEAFE9EDB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81EA68D-8DF1-4789-A7D3-7AEEAFE9EDB5}" type="slidenum">
              <a:rPr lang="ru-RU" smtClean="0"/>
              <a:pPr/>
              <a:t>29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42950" y="2130426"/>
            <a:ext cx="84201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506" y="4406901"/>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006"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645"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9"/>
            <a:ext cx="22288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9"/>
            <a:ext cx="652145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DB8B83-AF53-45C9-8EBE-7C1383B7F4F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9824D-94B1-4228-9831-EBAEE2C90360}" type="datetimeFigureOut">
              <a:rPr lang="ru-RU" smtClean="0"/>
              <a:pPr/>
              <a:t>18.09.2015</a:t>
            </a:fld>
            <a:endParaRPr lang="ru-RU"/>
          </a:p>
        </p:txBody>
      </p:sp>
      <p:sp>
        <p:nvSpPr>
          <p:cNvPr id="5" name="Нижний колонтитул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B8B83-AF53-45C9-8EBE-7C1383B7F4F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escardio.org/The-ESC/Communities/ESC-Young-Community/ESC-Cardiologists-of-Tomorrow" TargetMode="External"/><Relationship Id="rId3" Type="http://schemas.openxmlformats.org/officeDocument/2006/relationships/hyperlink" Target="http://www.escardio.org/The-ESC/Communities/ESC-Young-Community/ESC-Cardiologists-of-Tomorrow#collapse2" TargetMode="External"/><Relationship Id="rId7" Type="http://schemas.openxmlformats.org/officeDocument/2006/relationships/hyperlink" Target="http://www.escardio.org/The-ESC/Communities/ESC-Young-Community/Heart-failure-specialists-Of-Tomorrow" TargetMode="External"/><Relationship Id="rId2" Type="http://schemas.openxmlformats.org/officeDocument/2006/relationships/hyperlink" Target="http://www.escardio.org/The-ESC/Communities/ESC-Young-Community/ESC-Cardiologists-of-Tomorrow#collapse1" TargetMode="External"/><Relationship Id="rId1" Type="http://schemas.openxmlformats.org/officeDocument/2006/relationships/slideLayout" Target="../slideLayouts/slideLayout2.xml"/><Relationship Id="rId6" Type="http://schemas.openxmlformats.org/officeDocument/2006/relationships/hyperlink" Target="http://www.escardio.org/The-ESC/Communities/ESC-Young-Community/ACCA-Young-Community" TargetMode="External"/><Relationship Id="rId5" Type="http://schemas.openxmlformats.org/officeDocument/2006/relationships/hyperlink" Target="http://www.escardio.org/The-ESC/Communities/ESC-Young-Community/ESC-Cardiologists-of-Tomorrow#collapse4" TargetMode="External"/><Relationship Id="rId4" Type="http://schemas.openxmlformats.org/officeDocument/2006/relationships/hyperlink" Target="http://www.escardio.org/The-ESC/Communities/ESC-Young-Community/Young-interventionalists/Young-Interventionalists" TargetMode="External"/><Relationship Id="rId9" Type="http://schemas.openxmlformats.org/officeDocument/2006/relationships/hyperlink" Target="http://www.escardio.org/The-ESC/Communities/ESC-Young-Community/Young-Thrombosis-Researchers-Group"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ww.escardio.org/Guidelines-&amp;-Education/Career-development/Grants-and-fellowships/Basic-science/ESC-First-Contact-Initiative-Grant" TargetMode="External"/><Relationship Id="rId13" Type="http://schemas.openxmlformats.org/officeDocument/2006/relationships/hyperlink" Target="http://www.escardio.org/Guidelines-&amp;-Education/Career-development/Grants-and-fellowships/Heart-rhythm/EHRA-award-for-best-publication" TargetMode="External"/><Relationship Id="rId18" Type="http://schemas.openxmlformats.org/officeDocument/2006/relationships/hyperlink" Target="http://www.escardio.org/Guidelines-&amp;-Education/Career-development/Grants-and-fellowships/Heart-rhythm/EHRA-proctor-programme" TargetMode="External"/><Relationship Id="rId3" Type="http://schemas.openxmlformats.org/officeDocument/2006/relationships/hyperlink" Target="http://www.escardio.org/Guidelines-&amp;-Education/Career-development/Grants-and-fellowships/ESC-Grants/ESC-atherothrombosis-research-grants" TargetMode="External"/><Relationship Id="rId21" Type="http://schemas.openxmlformats.org/officeDocument/2006/relationships/hyperlink" Target="http://www.escardio.org/Guidelines-&amp;-Education/Career-development/Grants-and-fellowships/Heart-failure/Research-fellowships-of-the-Heart-Failure-Association-of-the-ESC" TargetMode="External"/><Relationship Id="rId7" Type="http://schemas.openxmlformats.org/officeDocument/2006/relationships/hyperlink" Target="http://www.escardio.org/Guidelines-&amp;-Education/Career-development/Grants-and-fellowships/Basic-science/ESC-basic-research-fellowship" TargetMode="External"/><Relationship Id="rId12" Type="http://schemas.openxmlformats.org/officeDocument/2006/relationships/hyperlink" Target="http://www.escardio.org/Guidelines-&amp;-Education/Career-development/Grants-and-fellowships/Interventional-cardiology/EAPCI-interventional-cardiology-training-and-research-grants" TargetMode="External"/><Relationship Id="rId17" Type="http://schemas.openxmlformats.org/officeDocument/2006/relationships/hyperlink" Target="http://www.escardio.org/Guidelines-&amp;-Education/Career-development/Grants-and-fellowships/Heart-rhythm/EHRA-international-training-fellowships" TargetMode="External"/><Relationship Id="rId2" Type="http://schemas.openxmlformats.org/officeDocument/2006/relationships/hyperlink" Target="http://www.escardio.org/Guidelines-&amp;-Education/Career-development/Grants-and-fellowships/Nursing/award-for-excellence-in-cardiovascular-care" TargetMode="External"/><Relationship Id="rId16" Type="http://schemas.openxmlformats.org/officeDocument/2006/relationships/hyperlink" Target="http://www.escardio.org/Guidelines-&amp;-Education/Career-development/Grants-and-fellowships/Heart-rhythm/EHRA-clinical-electrophysiology-with-emphasis-on-catheter-ablation" TargetMode="External"/><Relationship Id="rId20" Type="http://schemas.openxmlformats.org/officeDocument/2006/relationships/hyperlink" Target="http://www.escardio.org/Guidelines-&amp;-Education/Career-development/Grants-and-fellowships/Nursing/Post-doctoral-mentorship-award" TargetMode="External"/><Relationship Id="rId1" Type="http://schemas.openxmlformats.org/officeDocument/2006/relationships/slideLayout" Target="../slideLayouts/slideLayout2.xml"/><Relationship Id="rId6" Type="http://schemas.openxmlformats.org/officeDocument/2006/relationships/hyperlink" Target="http://www.escardio.org/Guidelines-&amp;-Education/Career-development/Grants-and-fellowships/ESC-Grants/ESC-training-grants" TargetMode="External"/><Relationship Id="rId11" Type="http://schemas.openxmlformats.org/officeDocument/2006/relationships/hyperlink" Target="http://www.escardio.org/Guidelines-&amp;-Education/Career-development/Grants-and-fellowships/Imaging/EACVI-research-grants" TargetMode="External"/><Relationship Id="rId5" Type="http://schemas.openxmlformats.org/officeDocument/2006/relationships/hyperlink" Target="http://www.escardio.org/Guidelines-&amp;-Education/Career-development/Grants-and-fellowships/ESC-Grants/ESC-research-grants" TargetMode="External"/><Relationship Id="rId15" Type="http://schemas.openxmlformats.org/officeDocument/2006/relationships/hyperlink" Target="http://www.escardio.org/Guidelines-&amp;-Education/Career-development/Grants-and-fellowships/Heart-rhythm/EHRA-cardiac-pacing-with-emphasis-on-ICD-CRT" TargetMode="External"/><Relationship Id="rId23" Type="http://schemas.openxmlformats.org/officeDocument/2006/relationships/hyperlink" Target="http://www.escardio.org/Guidelines-&amp;-Education/Career-development/Grants-and-fellowships/Thrombosis/The-Working-Group-on-Thrombosis-travel-award" TargetMode="External"/><Relationship Id="rId10" Type="http://schemas.openxmlformats.org/officeDocument/2006/relationships/hyperlink" Target="http://www.escardio.org/Guidelines-&amp;-Education/Career-development/Grants-and-fellowships/Nursing/CCNAP-travel-grants" TargetMode="External"/><Relationship Id="rId19" Type="http://schemas.openxmlformats.org/officeDocument/2006/relationships/hyperlink" Target="http://www.escardio.org/Guidelines-&amp;-Education/Career-development/Grants-and-fellowships/Nursing/Post-doctoral-mentoring-programme-in-cardiovascular-nursing" TargetMode="External"/><Relationship Id="rId4" Type="http://schemas.openxmlformats.org/officeDocument/2006/relationships/hyperlink" Target="http://www.escardio.org/Guidelines-&amp;-Education/Career-development/Grants-and-fellowships/ESC-Grants/esc-grants-for-medical-research" TargetMode="External"/><Relationship Id="rId9" Type="http://schemas.openxmlformats.org/officeDocument/2006/relationships/hyperlink" Target="http://www.escardio.org/Guidelines-&amp;-Education/Career-development/Grants-and-fellowships/Basic-science/Basic-science-travel-grants-for-ESC-Congress" TargetMode="External"/><Relationship Id="rId14" Type="http://schemas.openxmlformats.org/officeDocument/2006/relationships/hyperlink" Target="http://www.escardio.org/Guidelines-&amp;-Education/Career-development/Grants-and-fellowships/Imaging/EACVI-training-grants" TargetMode="External"/><Relationship Id="rId22" Type="http://schemas.openxmlformats.org/officeDocument/2006/relationships/hyperlink" Target="http://www.escardio.org/Guidelines-&amp;-Education/Career-development/Grants-and-fellowships/Thrombosis/The-Great-grant-thrombosis-researcher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escardio.org/Guidelines-&amp;-Education/Career-development/Grants-and-fellowships/ESC-Grants/ESC-research-grants-rules-and-regulations" TargetMode="External"/><Relationship Id="rId2" Type="http://schemas.openxmlformats.org/officeDocument/2006/relationships/hyperlink" Target="http://www.escardio.org/The-ESC/About/National-Cardiac-Societies/ESC-National-Cardiac-Societie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escardio.org/Guidelines-&amp;-Education/Career-development/Grants-and-fellowships/ESC-Grants/ESC-training-grants-rules-and-regulation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escardio.org/The-ESC/European-Heart-Agency/European-Heart-Academy/Courses-Health-Economic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www.escardio.org/The-ESC/European-Heart-Agency/European-Heart-Academy/cardiac-arrhythmia-management" TargetMode="External"/><Relationship Id="rId4" Type="http://schemas.openxmlformats.org/officeDocument/2006/relationships/hyperlink" Target="http://www.escardio.org/The-ESC/European-Heart-Agency/European-Heart-Academy/Courses-Heart-Failure"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mailto:young@scardio.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40632" y="4725144"/>
            <a:ext cx="6624736" cy="1200329"/>
          </a:xfrm>
          <a:prstGeom prst="rect">
            <a:avLst/>
          </a:prstGeom>
          <a:noFill/>
        </p:spPr>
        <p:txBody>
          <a:bodyPr wrap="square" rtlCol="0">
            <a:spAutoFit/>
          </a:bodyPr>
          <a:lstStyle/>
          <a:p>
            <a:pPr algn="ctr"/>
            <a:r>
              <a:rPr lang="ru-RU" sz="2400" b="1" dirty="0" smtClean="0"/>
              <a:t>Концевая Анна Васильевна, </a:t>
            </a:r>
            <a:r>
              <a:rPr lang="ru-RU" sz="2400" b="1" dirty="0" err="1" smtClean="0"/>
              <a:t>дмн</a:t>
            </a:r>
            <a:r>
              <a:rPr lang="ru-RU" sz="2400" b="1" dirty="0" smtClean="0"/>
              <a:t> </a:t>
            </a:r>
          </a:p>
          <a:p>
            <a:pPr algn="ctr"/>
            <a:endParaRPr lang="ru-RU" sz="2400" dirty="0" smtClean="0"/>
          </a:p>
          <a:p>
            <a:pPr algn="ctr"/>
            <a:r>
              <a:rPr lang="ru-RU" sz="2400" dirty="0" smtClean="0"/>
              <a:t>2015</a:t>
            </a:r>
            <a:endParaRPr lang="ru-RU" sz="2400" dirty="0"/>
          </a:p>
        </p:txBody>
      </p:sp>
      <p:sp>
        <p:nvSpPr>
          <p:cNvPr id="2" name="TextBox 1"/>
          <p:cNvSpPr txBox="1"/>
          <p:nvPr/>
        </p:nvSpPr>
        <p:spPr>
          <a:xfrm>
            <a:off x="776536" y="1412776"/>
            <a:ext cx="8280920" cy="2308324"/>
          </a:xfrm>
          <a:prstGeom prst="rect">
            <a:avLst/>
          </a:prstGeom>
          <a:noFill/>
        </p:spPr>
        <p:txBody>
          <a:bodyPr wrap="square" rtlCol="0">
            <a:spAutoFit/>
          </a:bodyPr>
          <a:lstStyle/>
          <a:p>
            <a:pPr algn="ctr"/>
            <a:r>
              <a:rPr lang="ru-RU" sz="4800" dirty="0" smtClean="0"/>
              <a:t>Секция молодых кардиологов РКО: достижения и перспективы</a:t>
            </a:r>
            <a:endParaRPr lang="ru-RU"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Эпиграф</a:t>
            </a:r>
            <a:endParaRPr lang="ru-RU" dirty="0"/>
          </a:p>
        </p:txBody>
      </p:sp>
      <p:sp>
        <p:nvSpPr>
          <p:cNvPr id="3" name="Содержимое 2"/>
          <p:cNvSpPr>
            <a:spLocks noGrp="1"/>
          </p:cNvSpPr>
          <p:nvPr>
            <p:ph idx="1"/>
          </p:nvPr>
        </p:nvSpPr>
        <p:spPr>
          <a:xfrm>
            <a:off x="0" y="1268760"/>
            <a:ext cx="4817740" cy="4565103"/>
          </a:xfrm>
        </p:spPr>
        <p:txBody>
          <a:bodyPr>
            <a:normAutofit fontScale="85000" lnSpcReduction="10000"/>
          </a:bodyPr>
          <a:lstStyle/>
          <a:p>
            <a:pPr>
              <a:buNone/>
            </a:pPr>
            <a:r>
              <a:rPr lang="ru-RU" dirty="0" smtClean="0"/>
              <a:t>Что нужно молодому специалистов чтобы добиться успеха в жизни?</a:t>
            </a:r>
          </a:p>
          <a:p>
            <a:pPr>
              <a:buNone/>
            </a:pPr>
            <a:endParaRPr lang="ru-RU" dirty="0" smtClean="0"/>
          </a:p>
          <a:p>
            <a:pPr marL="514350" indent="-514350">
              <a:buAutoNum type="arabicPeriod"/>
            </a:pPr>
            <a:r>
              <a:rPr lang="ru-RU" dirty="0" smtClean="0"/>
              <a:t>Много работать</a:t>
            </a:r>
          </a:p>
          <a:p>
            <a:pPr marL="514350" indent="-514350">
              <a:buNone/>
            </a:pPr>
            <a:endParaRPr lang="ru-RU" dirty="0" smtClean="0"/>
          </a:p>
          <a:p>
            <a:pPr marL="514350" indent="-514350">
              <a:buAutoNum type="arabicPeriod"/>
            </a:pPr>
            <a:r>
              <a:rPr lang="ru-RU" dirty="0" smtClean="0"/>
              <a:t>Немножко удачи:</a:t>
            </a:r>
          </a:p>
          <a:p>
            <a:pPr marL="514350" indent="-514350">
              <a:buNone/>
            </a:pPr>
            <a:r>
              <a:rPr lang="ru-RU" dirty="0" smtClean="0"/>
              <a:t>      2.1 Мудрый руководитель</a:t>
            </a:r>
          </a:p>
          <a:p>
            <a:pPr marL="514350" indent="-514350">
              <a:buNone/>
            </a:pPr>
            <a:r>
              <a:rPr lang="ru-RU" dirty="0" smtClean="0"/>
              <a:t>      2.2 Оказаться в нужное время в нужном месте</a:t>
            </a:r>
          </a:p>
          <a:p>
            <a:endParaRPr lang="ru-RU" dirty="0"/>
          </a:p>
        </p:txBody>
      </p:sp>
      <p:pic>
        <p:nvPicPr>
          <p:cNvPr id="7170" name="Picture 2" descr="C:\Users\asus\Desktop\I25hHIBdqBo.jpg"/>
          <p:cNvPicPr>
            <a:picLocks noChangeAspect="1" noChangeArrowheads="1"/>
          </p:cNvPicPr>
          <p:nvPr/>
        </p:nvPicPr>
        <p:blipFill>
          <a:blip r:embed="rId2" cstate="print"/>
          <a:srcRect/>
          <a:stretch>
            <a:fillRect/>
          </a:stretch>
        </p:blipFill>
        <p:spPr bwMode="auto">
          <a:xfrm>
            <a:off x="5673080" y="2060848"/>
            <a:ext cx="3096344" cy="1818530"/>
          </a:xfrm>
          <a:prstGeom prst="rect">
            <a:avLst/>
          </a:prstGeom>
          <a:noFill/>
        </p:spPr>
      </p:pic>
      <p:pic>
        <p:nvPicPr>
          <p:cNvPr id="7171" name="Picture 3" descr="C:\Users\asus\Desktop\motivator-psycabinet-305.jpg"/>
          <p:cNvPicPr>
            <a:picLocks noChangeAspect="1" noChangeArrowheads="1"/>
          </p:cNvPicPr>
          <p:nvPr/>
        </p:nvPicPr>
        <p:blipFill>
          <a:blip r:embed="rId3" cstate="print"/>
          <a:srcRect/>
          <a:stretch>
            <a:fillRect/>
          </a:stretch>
        </p:blipFill>
        <p:spPr bwMode="auto">
          <a:xfrm>
            <a:off x="5529064" y="4437112"/>
            <a:ext cx="3096344" cy="15841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Секция молодых кардиологов РКО:</a:t>
            </a:r>
            <a:br>
              <a:rPr lang="ru-RU" dirty="0" smtClean="0"/>
            </a:br>
            <a:r>
              <a:rPr lang="ru-RU" dirty="0" smtClean="0"/>
              <a:t>как все начиналось-1</a:t>
            </a:r>
            <a:endParaRPr lang="ru-RU" dirty="0"/>
          </a:p>
        </p:txBody>
      </p:sp>
      <p:sp>
        <p:nvSpPr>
          <p:cNvPr id="3" name="Содержимое 2"/>
          <p:cNvSpPr>
            <a:spLocks noGrp="1"/>
          </p:cNvSpPr>
          <p:nvPr>
            <p:ph idx="1"/>
          </p:nvPr>
        </p:nvSpPr>
        <p:spPr>
          <a:xfrm>
            <a:off x="488504" y="1412777"/>
            <a:ext cx="8915400" cy="2520280"/>
          </a:xfrm>
        </p:spPr>
        <p:txBody>
          <a:bodyPr>
            <a:normAutofit/>
          </a:bodyPr>
          <a:lstStyle/>
          <a:p>
            <a:r>
              <a:rPr lang="ru-RU" sz="2800" dirty="0" smtClean="0"/>
              <a:t>В 2009 году в Европейском конгрессе кардиологов группа энтузиастов обиходила стенды Национальных обществ с тестированием идеи создания сообщества молодых кардиологов в рамках Европейского общества кардиологов. Зашли они и на стенд ВНОК</a:t>
            </a:r>
            <a:endParaRPr lang="ru-RU"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Секция молодых кардиологов РКО:</a:t>
            </a:r>
            <a:br>
              <a:rPr lang="ru-RU" dirty="0" smtClean="0"/>
            </a:br>
            <a:r>
              <a:rPr lang="ru-RU" dirty="0" smtClean="0"/>
              <a:t>как все начиналось-2</a:t>
            </a:r>
            <a:endParaRPr lang="ru-RU" dirty="0"/>
          </a:p>
        </p:txBody>
      </p:sp>
      <p:sp>
        <p:nvSpPr>
          <p:cNvPr id="3" name="Содержимое 2"/>
          <p:cNvSpPr>
            <a:spLocks noGrp="1"/>
          </p:cNvSpPr>
          <p:nvPr>
            <p:ph idx="1"/>
          </p:nvPr>
        </p:nvSpPr>
        <p:spPr/>
        <p:txBody>
          <a:bodyPr/>
          <a:lstStyle/>
          <a:p>
            <a:r>
              <a:rPr lang="ru-RU" dirty="0" smtClean="0"/>
              <a:t>В сентябре 2010 году было создано сообщество молодых кардиологов </a:t>
            </a:r>
            <a:r>
              <a:rPr lang="en-US" dirty="0" smtClean="0"/>
              <a:t>ESC cardiologists of tomorrow</a:t>
            </a:r>
            <a:endParaRPr lang="ru-RU" dirty="0" smtClean="0"/>
          </a:p>
          <a:p>
            <a:r>
              <a:rPr lang="ru-RU" dirty="0" smtClean="0"/>
              <a:t>В октябре 2010 года была создана Секция молодых кардиологов РКО</a:t>
            </a:r>
          </a:p>
          <a:p>
            <a:r>
              <a:rPr lang="ru-RU" dirty="0" smtClean="0"/>
              <a:t>Первоначально в состав </a:t>
            </a:r>
            <a:r>
              <a:rPr lang="en-US" dirty="0" smtClean="0"/>
              <a:t>ESC cardiologist of tomorrow </a:t>
            </a:r>
            <a:r>
              <a:rPr lang="ru-RU" dirty="0" smtClean="0"/>
              <a:t>входило 11 групп молодых кардиологов из Национальных обществ</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Сообщество молодых кардиологов Европы в рамках </a:t>
            </a:r>
            <a:r>
              <a:rPr lang="en-US" dirty="0" smtClean="0"/>
              <a:t>ESC </a:t>
            </a:r>
            <a:r>
              <a:rPr lang="ru-RU" dirty="0" smtClean="0"/>
              <a:t>сегодня</a:t>
            </a:r>
            <a:endParaRPr lang="ru-RU" dirty="0"/>
          </a:p>
        </p:txBody>
      </p:sp>
      <p:sp>
        <p:nvSpPr>
          <p:cNvPr id="3" name="Объект 2"/>
          <p:cNvSpPr>
            <a:spLocks noGrp="1"/>
          </p:cNvSpPr>
          <p:nvPr>
            <p:ph sz="quarter" idx="1"/>
          </p:nvPr>
        </p:nvSpPr>
        <p:spPr>
          <a:xfrm>
            <a:off x="495300" y="1600201"/>
            <a:ext cx="8915400" cy="3845023"/>
          </a:xfrm>
        </p:spPr>
        <p:txBody>
          <a:bodyPr>
            <a:normAutofit/>
          </a:bodyPr>
          <a:lstStyle/>
          <a:p>
            <a:r>
              <a:rPr lang="en-US" sz="2400" dirty="0">
                <a:hlinkClick r:id="rId2"/>
              </a:rPr>
              <a:t>EACVI club 35</a:t>
            </a:r>
            <a:endParaRPr lang="en-US" sz="2400" dirty="0"/>
          </a:p>
          <a:p>
            <a:r>
              <a:rPr lang="en-US" sz="2400" dirty="0">
                <a:hlinkClick r:id="rId3"/>
              </a:rPr>
              <a:t>Young </a:t>
            </a:r>
            <a:r>
              <a:rPr lang="en-US" sz="2400" dirty="0" err="1">
                <a:hlinkClick r:id="rId3"/>
              </a:rPr>
              <a:t>electrophysiologists</a:t>
            </a:r>
            <a:endParaRPr lang="en-US" sz="2400" dirty="0"/>
          </a:p>
          <a:p>
            <a:r>
              <a:rPr lang="en-US" sz="2400" dirty="0">
                <a:hlinkClick r:id="rId4"/>
              </a:rPr>
              <a:t>Young </a:t>
            </a:r>
            <a:r>
              <a:rPr lang="en-US" sz="2400" dirty="0" err="1">
                <a:hlinkClick r:id="rId4"/>
              </a:rPr>
              <a:t>interventionalists</a:t>
            </a:r>
            <a:endParaRPr lang="en-US" sz="2400" dirty="0"/>
          </a:p>
          <a:p>
            <a:r>
              <a:rPr lang="en-US" sz="2400" dirty="0">
                <a:hlinkClick r:id="rId5"/>
              </a:rPr>
              <a:t>Scientists of Tomorrow</a:t>
            </a:r>
            <a:endParaRPr lang="en-US" sz="2400" dirty="0"/>
          </a:p>
          <a:p>
            <a:r>
              <a:rPr lang="en-US" sz="2400" dirty="0">
                <a:hlinkClick r:id="rId6"/>
              </a:rPr>
              <a:t>ACCA Young Community</a:t>
            </a:r>
            <a:endParaRPr lang="en-US" sz="2400" dirty="0"/>
          </a:p>
          <a:p>
            <a:r>
              <a:rPr lang="en-US" sz="2400" dirty="0">
                <a:hlinkClick r:id="rId7"/>
              </a:rPr>
              <a:t>Heart failure specialists Of Tomorrow</a:t>
            </a:r>
            <a:endParaRPr lang="en-US" sz="2400" dirty="0"/>
          </a:p>
          <a:p>
            <a:r>
              <a:rPr lang="en-US" sz="2400" b="1" dirty="0">
                <a:hlinkClick r:id="rId8"/>
              </a:rPr>
              <a:t>ESC Cardiologists of Tomorrow</a:t>
            </a:r>
            <a:endParaRPr lang="en-US" sz="2400" dirty="0"/>
          </a:p>
          <a:p>
            <a:r>
              <a:rPr lang="en-US" sz="2400" dirty="0">
                <a:hlinkClick r:id="rId9"/>
              </a:rPr>
              <a:t>Young Thrombosis Researchers Group</a:t>
            </a:r>
            <a:endParaRPr lang="en-US" sz="2400" dirty="0"/>
          </a:p>
        </p:txBody>
      </p:sp>
      <p:sp>
        <p:nvSpPr>
          <p:cNvPr id="4" name="TextBox 3"/>
          <p:cNvSpPr txBox="1"/>
          <p:nvPr/>
        </p:nvSpPr>
        <p:spPr>
          <a:xfrm>
            <a:off x="416496" y="5445224"/>
            <a:ext cx="8568952" cy="830997"/>
          </a:xfrm>
          <a:prstGeom prst="rect">
            <a:avLst/>
          </a:prstGeom>
          <a:noFill/>
        </p:spPr>
        <p:txBody>
          <a:bodyPr wrap="square" rtlCol="0">
            <a:spAutoFit/>
          </a:bodyPr>
          <a:lstStyle/>
          <a:p>
            <a:r>
              <a:rPr lang="ru-RU" sz="2400" dirty="0" smtClean="0"/>
              <a:t>Каждый может найти себе  группа по интересам для обмена опытом, расширения горизонтов и развития</a:t>
            </a:r>
            <a:endParaRPr lang="ru-RU" sz="2400" dirty="0"/>
          </a:p>
        </p:txBody>
      </p:sp>
    </p:spTree>
    <p:extLst>
      <p:ext uri="{BB962C8B-B14F-4D97-AF65-F5344CB8AC3E}">
        <p14:creationId xmlns="" xmlns:p14="http://schemas.microsoft.com/office/powerpoint/2010/main" val="1581453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7914084" cy="1210146"/>
          </a:xfrm>
        </p:spPr>
        <p:txBody>
          <a:bodyPr>
            <a:normAutofit fontScale="90000"/>
          </a:bodyPr>
          <a:lstStyle/>
          <a:p>
            <a:r>
              <a:rPr lang="ru-RU" dirty="0" smtClean="0"/>
              <a:t>Секция молодых кардиологов РКО</a:t>
            </a:r>
            <a:endParaRPr lang="ru-RU" dirty="0"/>
          </a:p>
        </p:txBody>
      </p:sp>
      <p:sp>
        <p:nvSpPr>
          <p:cNvPr id="3" name="Содержимое 2"/>
          <p:cNvSpPr>
            <a:spLocks noGrp="1"/>
          </p:cNvSpPr>
          <p:nvPr>
            <p:ph idx="1"/>
          </p:nvPr>
        </p:nvSpPr>
        <p:spPr>
          <a:xfrm>
            <a:off x="495300" y="1600201"/>
            <a:ext cx="8915400" cy="2548879"/>
          </a:xfrm>
        </p:spPr>
        <p:txBody>
          <a:bodyPr>
            <a:normAutofit fontScale="92500" lnSpcReduction="10000"/>
          </a:bodyPr>
          <a:lstStyle/>
          <a:p>
            <a:r>
              <a:rPr lang="ru-RU" dirty="0" smtClean="0"/>
              <a:t>350 молодых кардиологов</a:t>
            </a:r>
          </a:p>
          <a:p>
            <a:r>
              <a:rPr lang="ru-RU" dirty="0" smtClean="0"/>
              <a:t>Информирование о специальных мероприятиях и </a:t>
            </a:r>
            <a:r>
              <a:rPr lang="ru-RU" dirty="0" err="1" smtClean="0"/>
              <a:t>грантовых</a:t>
            </a:r>
            <a:r>
              <a:rPr lang="ru-RU" dirty="0" smtClean="0"/>
              <a:t> возможностях</a:t>
            </a:r>
          </a:p>
          <a:p>
            <a:r>
              <a:rPr lang="ru-RU" dirty="0" smtClean="0"/>
              <a:t>Преимущества при получении грантов</a:t>
            </a:r>
          </a:p>
          <a:p>
            <a:r>
              <a:rPr lang="ru-RU" dirty="0" smtClean="0"/>
              <a:t>Участие в деятельности РКО</a:t>
            </a:r>
            <a:endParaRPr lang="ru-RU" dirty="0"/>
          </a:p>
        </p:txBody>
      </p:sp>
      <p:pic>
        <p:nvPicPr>
          <p:cNvPr id="5122" name="Picture 2" descr="C:\Users\asus\Desktop\karta_molod_cardiol.jpg"/>
          <p:cNvPicPr>
            <a:picLocks noChangeAspect="1" noChangeArrowheads="1"/>
          </p:cNvPicPr>
          <p:nvPr/>
        </p:nvPicPr>
        <p:blipFill>
          <a:blip r:embed="rId2" cstate="print"/>
          <a:srcRect/>
          <a:stretch>
            <a:fillRect/>
          </a:stretch>
        </p:blipFill>
        <p:spPr bwMode="auto">
          <a:xfrm>
            <a:off x="416496" y="4149080"/>
            <a:ext cx="4680520" cy="201622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6496" y="404664"/>
            <a:ext cx="8915400" cy="1143000"/>
          </a:xfrm>
        </p:spPr>
        <p:txBody>
          <a:bodyPr>
            <a:normAutofit/>
          </a:bodyPr>
          <a:lstStyle/>
          <a:p>
            <a:r>
              <a:rPr lang="ru-RU" sz="3200" dirty="0" smtClean="0"/>
              <a:t>Поддержка молодых специалистов – стратегическое направление деятельности РКО</a:t>
            </a:r>
            <a:endParaRPr lang="ru-RU" sz="3200" dirty="0"/>
          </a:p>
        </p:txBody>
      </p:sp>
      <p:graphicFrame>
        <p:nvGraphicFramePr>
          <p:cNvPr id="4" name="Содержимое 3"/>
          <p:cNvGraphicFramePr>
            <a:graphicFrameLocks noGrp="1"/>
          </p:cNvGraphicFramePr>
          <p:nvPr>
            <p:ph sz="quarter" idx="1"/>
            <p:extLst>
              <p:ext uri="{D42A27DB-BD31-4B8C-83A1-F6EECF244321}">
                <p14:modId xmlns="" xmlns:p14="http://schemas.microsoft.com/office/powerpoint/2010/main" val="482718815"/>
              </p:ext>
            </p:extLst>
          </p:nvPr>
        </p:nvGraphicFramePr>
        <p:xfrm>
          <a:off x="495300" y="1219201"/>
          <a:ext cx="89154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t>Специально организованные мероприятия РКО для молодых специалистов</a:t>
            </a:r>
            <a:endParaRPr lang="ru-RU" sz="3600" b="1" dirty="0"/>
          </a:p>
        </p:txBody>
      </p:sp>
      <p:sp>
        <p:nvSpPr>
          <p:cNvPr id="3" name="Содержимое 2"/>
          <p:cNvSpPr>
            <a:spLocks noGrp="1"/>
          </p:cNvSpPr>
          <p:nvPr>
            <p:ph idx="1"/>
          </p:nvPr>
        </p:nvSpPr>
        <p:spPr/>
        <p:txBody>
          <a:bodyPr>
            <a:normAutofit lnSpcReduction="10000"/>
          </a:bodyPr>
          <a:lstStyle/>
          <a:p>
            <a:r>
              <a:rPr lang="ru-RU" dirty="0" smtClean="0"/>
              <a:t>Направлены на образовательные нужны молодых специалистов, в том числе на развитие навыков презентации, написания статей в зарубежные журналы и др.</a:t>
            </a:r>
          </a:p>
          <a:p>
            <a:endParaRPr lang="ru-RU" dirty="0" smtClean="0"/>
          </a:p>
          <a:p>
            <a:r>
              <a:rPr lang="ru-RU" dirty="0" smtClean="0"/>
              <a:t>С участием ведущих экспертов</a:t>
            </a:r>
          </a:p>
          <a:p>
            <a:endParaRPr lang="ru-RU" dirty="0" smtClean="0"/>
          </a:p>
          <a:p>
            <a:r>
              <a:rPr lang="ru-RU" dirty="0" smtClean="0"/>
              <a:t>В интерактивной форме и с правом голоса молодых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Специальные образовательные мероприятия для молодых кардиологов</a:t>
            </a:r>
            <a:endParaRPr lang="ru-RU" dirty="0"/>
          </a:p>
        </p:txBody>
      </p:sp>
      <p:sp>
        <p:nvSpPr>
          <p:cNvPr id="3" name="Содержимое 2"/>
          <p:cNvSpPr>
            <a:spLocks noGrp="1"/>
          </p:cNvSpPr>
          <p:nvPr>
            <p:ph sz="quarter" idx="1"/>
          </p:nvPr>
        </p:nvSpPr>
        <p:spPr/>
        <p:txBody>
          <a:bodyPr>
            <a:normAutofit fontScale="77500" lnSpcReduction="20000"/>
          </a:bodyPr>
          <a:lstStyle/>
          <a:p>
            <a:r>
              <a:rPr lang="ru-RU" dirty="0" smtClean="0"/>
              <a:t>1 Международный Форум молодых кардиологов (июня 2012)</a:t>
            </a:r>
          </a:p>
          <a:p>
            <a:r>
              <a:rPr lang="ru-RU" dirty="0" smtClean="0"/>
              <a:t>Образовательный семинар «Как стать успешным в галактике Европейского общества кардиологов» с участием Президента и вице-президента </a:t>
            </a:r>
            <a:r>
              <a:rPr lang="en-US" dirty="0" smtClean="0"/>
              <a:t>ESC</a:t>
            </a:r>
            <a:r>
              <a:rPr lang="ru-RU" dirty="0" smtClean="0"/>
              <a:t> (октябрь 2012)</a:t>
            </a:r>
            <a:endParaRPr lang="en-US" dirty="0" smtClean="0"/>
          </a:p>
          <a:p>
            <a:r>
              <a:rPr lang="ru-RU" dirty="0" smtClean="0"/>
              <a:t>Мастер-класс международного общества атеросклероза и НОА по искусству презентации для молодых ученых (сентябрь 2013)</a:t>
            </a:r>
          </a:p>
          <a:p>
            <a:r>
              <a:rPr lang="ru-RU" dirty="0" smtClean="0"/>
              <a:t>Школа молодого кардиолога по эпидемиологии и профилактике (октябрь 2013) </a:t>
            </a:r>
          </a:p>
          <a:p>
            <a:r>
              <a:rPr lang="en-US" dirty="0" smtClean="0"/>
              <a:t>II </a:t>
            </a:r>
            <a:r>
              <a:rPr lang="ru-RU" dirty="0" smtClean="0"/>
              <a:t>Форум молодого кардиолога (Москва 2014 год)</a:t>
            </a:r>
          </a:p>
          <a:p>
            <a:r>
              <a:rPr lang="ru-RU" dirty="0" smtClean="0"/>
              <a:t>Международная Школа по эпидемиологии (Санкт-Петербург 2015 год)</a:t>
            </a:r>
          </a:p>
          <a:p>
            <a:pPr>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I </a:t>
            </a:r>
            <a:r>
              <a:rPr lang="ru-RU" dirty="0" smtClean="0"/>
              <a:t>Международный форум молодых кардиологов </a:t>
            </a:r>
            <a:endParaRPr lang="ru-RU" dirty="0"/>
          </a:p>
        </p:txBody>
      </p:sp>
      <p:sp>
        <p:nvSpPr>
          <p:cNvPr id="3" name="Содержимое 2"/>
          <p:cNvSpPr>
            <a:spLocks noGrp="1"/>
          </p:cNvSpPr>
          <p:nvPr>
            <p:ph idx="1"/>
          </p:nvPr>
        </p:nvSpPr>
        <p:spPr/>
        <p:txBody>
          <a:bodyPr/>
          <a:lstStyle/>
          <a:p>
            <a:r>
              <a:rPr lang="ru-RU" dirty="0" smtClean="0"/>
              <a:t>Самара, июнь 2012 года</a:t>
            </a:r>
          </a:p>
          <a:p>
            <a:endParaRPr lang="ru-RU" dirty="0" smtClean="0"/>
          </a:p>
          <a:p>
            <a:r>
              <a:rPr lang="ru-RU" dirty="0" smtClean="0"/>
              <a:t>Мы были первыми не только в России, но и в Европе!</a:t>
            </a:r>
          </a:p>
          <a:p>
            <a:endParaRPr lang="ru-RU" dirty="0" smtClean="0"/>
          </a:p>
          <a:p>
            <a:r>
              <a:rPr lang="ru-RU" dirty="0" smtClean="0"/>
              <a:t>Мы были на главной странице сайта Европейского общества кардиологов</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6496" y="764704"/>
            <a:ext cx="8202116" cy="1143000"/>
          </a:xfrm>
        </p:spPr>
        <p:txBody>
          <a:bodyPr>
            <a:normAutofit fontScale="90000"/>
          </a:bodyPr>
          <a:lstStyle/>
          <a:p>
            <a:r>
              <a:rPr lang="ru-RU" dirty="0" smtClean="0"/>
              <a:t>5-дневная школа по эпидемиологии и профилактике в Подмосковье в 2013 году</a:t>
            </a:r>
            <a:endParaRPr lang="ru-RU" dirty="0"/>
          </a:p>
        </p:txBody>
      </p:sp>
      <p:sp>
        <p:nvSpPr>
          <p:cNvPr id="3" name="Содержимое 2"/>
          <p:cNvSpPr>
            <a:spLocks noGrp="1"/>
          </p:cNvSpPr>
          <p:nvPr>
            <p:ph idx="1"/>
          </p:nvPr>
        </p:nvSpPr>
        <p:spPr>
          <a:xfrm>
            <a:off x="560512" y="2708920"/>
            <a:ext cx="8915400" cy="3877891"/>
          </a:xfrm>
        </p:spPr>
        <p:txBody>
          <a:bodyPr>
            <a:normAutofit fontScale="92500" lnSpcReduction="10000"/>
          </a:bodyPr>
          <a:lstStyle/>
          <a:p>
            <a:r>
              <a:rPr lang="ru-RU" dirty="0" smtClean="0"/>
              <a:t>5 дней интенсивных теоретических и практических занятий по эпидемиологии, профилактике и статистике с ведущими экспертами</a:t>
            </a:r>
          </a:p>
          <a:p>
            <a:r>
              <a:rPr lang="ru-RU" dirty="0" smtClean="0"/>
              <a:t>Возможность неформального общения с ведущими специалистами и  коллегами из других регионов</a:t>
            </a:r>
          </a:p>
          <a:p>
            <a:r>
              <a:rPr lang="ru-RU" dirty="0" smtClean="0"/>
              <a:t>Тренинги по ораторскому мастерству и искусству презентации</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Школа молодого кардиолога - 1</a:t>
            </a:r>
            <a:endParaRPr lang="ru-RU" dirty="0"/>
          </a:p>
        </p:txBody>
      </p:sp>
      <p:sp>
        <p:nvSpPr>
          <p:cNvPr id="3" name="Объект 2"/>
          <p:cNvSpPr>
            <a:spLocks noGrp="1"/>
          </p:cNvSpPr>
          <p:nvPr>
            <p:ph sz="quarter" idx="1"/>
          </p:nvPr>
        </p:nvSpPr>
        <p:spPr/>
        <p:txBody>
          <a:bodyPr/>
          <a:lstStyle/>
          <a:p>
            <a:endParaRPr lang="ru-RU"/>
          </a:p>
        </p:txBody>
      </p:sp>
      <p:pic>
        <p:nvPicPr>
          <p:cNvPr id="7170" name="Picture 2" descr="J:\Анна\Fotos\Школа молодого кардиолога\IMG_558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9459" y="1700809"/>
            <a:ext cx="8736972" cy="436160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2956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4" name="Picture 2" descr="J:\Анна\РКО_Молодые кардиологи\Второй форум\programm-web.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72480" y="188640"/>
            <a:ext cx="4290477" cy="6669360"/>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descr="C:\Users\asus\Desktop\Молодые кард-2014\DSC_0112.JPG"/>
          <p:cNvPicPr>
            <a:picLocks noGrp="1" noChangeAspect="1" noChangeArrowheads="1"/>
          </p:cNvPicPr>
          <p:nvPr>
            <p:ph sz="quarter" idx="1"/>
          </p:nvPr>
        </p:nvPicPr>
        <p:blipFill>
          <a:blip r:embed="rId3" cstate="print"/>
          <a:srcRect/>
          <a:stretch>
            <a:fillRect/>
          </a:stretch>
        </p:blipFill>
        <p:spPr bwMode="auto">
          <a:xfrm>
            <a:off x="5097016" y="1988840"/>
            <a:ext cx="4114552" cy="2869779"/>
          </a:xfrm>
          <a:prstGeom prst="rect">
            <a:avLst/>
          </a:prstGeom>
          <a:noFill/>
        </p:spPr>
      </p:pic>
    </p:spTree>
    <p:extLst>
      <p:ext uri="{BB962C8B-B14F-4D97-AF65-F5344CB8AC3E}">
        <p14:creationId xmlns="" xmlns:p14="http://schemas.microsoft.com/office/powerpoint/2010/main" val="1526476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Материалы Школ</a:t>
            </a:r>
            <a:endParaRPr lang="ru-RU" dirty="0"/>
          </a:p>
        </p:txBody>
      </p:sp>
      <p:sp>
        <p:nvSpPr>
          <p:cNvPr id="3" name="Содержимое 2"/>
          <p:cNvSpPr>
            <a:spLocks noGrp="1"/>
          </p:cNvSpPr>
          <p:nvPr>
            <p:ph idx="1"/>
          </p:nvPr>
        </p:nvSpPr>
        <p:spPr/>
        <p:txBody>
          <a:bodyPr/>
          <a:lstStyle/>
          <a:p>
            <a:r>
              <a:rPr lang="ru-RU" dirty="0" smtClean="0"/>
              <a:t>Большая часть презентаций Школ размещена на сайте РКО (по эпидемиологии, статистике, написанию статей в международные журналы и др.)</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Битва эрудитов 2014 и 2015</a:t>
            </a: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Соревнование команд из разных городов на значение клинических рекомендаций в формате решения задач </a:t>
            </a:r>
          </a:p>
          <a:p>
            <a:endParaRPr lang="ru-RU" dirty="0" smtClean="0"/>
          </a:p>
          <a:p>
            <a:r>
              <a:rPr lang="ru-RU" dirty="0" smtClean="0"/>
              <a:t>2 этапа, первый дистанционный – решение задач </a:t>
            </a:r>
            <a:r>
              <a:rPr lang="ru-RU" dirty="0" err="1" smtClean="0"/>
              <a:t>он-лайн</a:t>
            </a:r>
            <a:r>
              <a:rPr lang="ru-RU" dirty="0" smtClean="0"/>
              <a:t> и представление клинического случая, отбор  команд финалистов, второй – на Национальном конгрессе кардиологов – соревнование в течение 1,5 часов</a:t>
            </a:r>
          </a:p>
          <a:p>
            <a:endParaRPr lang="ru-RU" dirty="0" smtClean="0"/>
          </a:p>
          <a:p>
            <a:r>
              <a:rPr lang="ru-RU" dirty="0" smtClean="0"/>
              <a:t>Всем финалистам снимается регистрационный взнос на Европейский конгресс кардиологов, победителям оплачивается гостиница</a:t>
            </a:r>
            <a:br>
              <a:rPr lang="ru-RU" dirty="0" smtClean="0"/>
            </a:b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Битва эрудитов</a:t>
            </a:r>
            <a:endParaRPr lang="ru-RU" dirty="0"/>
          </a:p>
        </p:txBody>
      </p:sp>
      <p:sp>
        <p:nvSpPr>
          <p:cNvPr id="3" name="Содержимое 2"/>
          <p:cNvSpPr>
            <a:spLocks noGrp="1"/>
          </p:cNvSpPr>
          <p:nvPr>
            <p:ph idx="1"/>
          </p:nvPr>
        </p:nvSpPr>
        <p:spPr/>
        <p:txBody>
          <a:bodyPr/>
          <a:lstStyle/>
          <a:p>
            <a:endParaRPr lang="ru-RU"/>
          </a:p>
        </p:txBody>
      </p:sp>
      <p:pic>
        <p:nvPicPr>
          <p:cNvPr id="3074" name="Picture 2" descr="C:\Users\asus\Desktop\Молодые кард-2014\IMGP1423.jpg"/>
          <p:cNvPicPr>
            <a:picLocks noChangeAspect="1" noChangeArrowheads="1"/>
          </p:cNvPicPr>
          <p:nvPr/>
        </p:nvPicPr>
        <p:blipFill>
          <a:blip r:embed="rId2" cstate="print"/>
          <a:srcRect/>
          <a:stretch>
            <a:fillRect/>
          </a:stretch>
        </p:blipFill>
        <p:spPr bwMode="auto">
          <a:xfrm>
            <a:off x="272480" y="1268760"/>
            <a:ext cx="4914900" cy="3257550"/>
          </a:xfrm>
          <a:prstGeom prst="rect">
            <a:avLst/>
          </a:prstGeom>
          <a:noFill/>
        </p:spPr>
      </p:pic>
      <p:pic>
        <p:nvPicPr>
          <p:cNvPr id="3075" name="Picture 3"/>
          <p:cNvPicPr>
            <a:picLocks noChangeAspect="1" noChangeArrowheads="1"/>
          </p:cNvPicPr>
          <p:nvPr/>
        </p:nvPicPr>
        <p:blipFill>
          <a:blip r:embed="rId3" cstate="print"/>
          <a:srcRect/>
          <a:stretch>
            <a:fillRect/>
          </a:stretch>
        </p:blipFill>
        <p:spPr bwMode="auto">
          <a:xfrm>
            <a:off x="4664968" y="2488332"/>
            <a:ext cx="6604992" cy="4369668"/>
          </a:xfrm>
          <a:prstGeom prst="rect">
            <a:avLst/>
          </a:prstGeom>
          <a:noFill/>
          <a:ln w="9525">
            <a:noFill/>
            <a:miter lim="800000"/>
            <a:headEnd/>
            <a:tailEnd/>
          </a:ln>
        </p:spPr>
      </p:pic>
      <p:sp>
        <p:nvSpPr>
          <p:cNvPr id="6" name="Прямоугольник 5"/>
          <p:cNvSpPr/>
          <p:nvPr/>
        </p:nvSpPr>
        <p:spPr>
          <a:xfrm>
            <a:off x="776536" y="5229200"/>
            <a:ext cx="3914405" cy="369332"/>
          </a:xfrm>
          <a:prstGeom prst="rect">
            <a:avLst/>
          </a:prstGeom>
        </p:spPr>
        <p:txBody>
          <a:bodyPr wrap="none">
            <a:spAutoFit/>
          </a:bodyPr>
          <a:lstStyle/>
          <a:p>
            <a:r>
              <a:rPr lang="ru-RU" dirty="0" smtClean="0"/>
              <a:t>22 сентября в 9-00 в Фонтанном зале!</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Грантовая</a:t>
            </a:r>
            <a:r>
              <a:rPr lang="ru-RU" dirty="0" smtClean="0"/>
              <a:t> поддержка молодых специалистов в 2013-2015 </a:t>
            </a:r>
            <a:r>
              <a:rPr lang="ru-RU" dirty="0" err="1" smtClean="0"/>
              <a:t>гг</a:t>
            </a:r>
            <a:endParaRPr lang="ru-RU" dirty="0"/>
          </a:p>
        </p:txBody>
      </p:sp>
      <p:sp>
        <p:nvSpPr>
          <p:cNvPr id="6" name="TextBox 5"/>
          <p:cNvSpPr txBox="1"/>
          <p:nvPr/>
        </p:nvSpPr>
        <p:spPr>
          <a:xfrm>
            <a:off x="128464" y="1628800"/>
            <a:ext cx="2106234"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dirty="0" smtClean="0"/>
              <a:t>Национальный конгресс кардиологов</a:t>
            </a:r>
          </a:p>
          <a:p>
            <a:endParaRPr lang="ru-RU" dirty="0"/>
          </a:p>
        </p:txBody>
      </p:sp>
      <p:sp>
        <p:nvSpPr>
          <p:cNvPr id="7" name="TextBox 6"/>
          <p:cNvSpPr txBox="1"/>
          <p:nvPr/>
        </p:nvSpPr>
        <p:spPr>
          <a:xfrm>
            <a:off x="7329264" y="1700808"/>
            <a:ext cx="219731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dirty="0" smtClean="0"/>
              <a:t>Европейский конгресс кардиологов</a:t>
            </a:r>
          </a:p>
          <a:p>
            <a:endParaRPr lang="ru-RU" dirty="0"/>
          </a:p>
        </p:txBody>
      </p:sp>
      <p:sp>
        <p:nvSpPr>
          <p:cNvPr id="9" name="TextBox 8"/>
          <p:cNvSpPr txBox="1"/>
          <p:nvPr/>
        </p:nvSpPr>
        <p:spPr>
          <a:xfrm>
            <a:off x="2504728" y="1628800"/>
            <a:ext cx="2106234"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endParaRPr lang="ru-RU" dirty="0" smtClean="0"/>
          </a:p>
          <a:p>
            <a:r>
              <a:rPr lang="ru-RU" dirty="0" smtClean="0"/>
              <a:t>Российские дни сердца</a:t>
            </a:r>
          </a:p>
          <a:p>
            <a:endParaRPr lang="ru-RU" dirty="0"/>
          </a:p>
        </p:txBody>
      </p:sp>
      <p:sp>
        <p:nvSpPr>
          <p:cNvPr id="10" name="TextBox 9"/>
          <p:cNvSpPr txBox="1"/>
          <p:nvPr/>
        </p:nvSpPr>
        <p:spPr>
          <a:xfrm>
            <a:off x="4880992" y="1700808"/>
            <a:ext cx="21842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dirty="0" smtClean="0"/>
              <a:t>Специальные мероприятия для молодых специалистов</a:t>
            </a:r>
            <a:endParaRPr lang="ru-RU" dirty="0"/>
          </a:p>
        </p:txBody>
      </p:sp>
      <p:sp>
        <p:nvSpPr>
          <p:cNvPr id="15" name="TextBox 14"/>
          <p:cNvSpPr txBox="1"/>
          <p:nvPr/>
        </p:nvSpPr>
        <p:spPr>
          <a:xfrm>
            <a:off x="416496" y="3284984"/>
            <a:ext cx="1107996"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ru-RU" dirty="0" smtClean="0"/>
              <a:t>93 гранта</a:t>
            </a:r>
            <a:endParaRPr lang="ru-RU" dirty="0"/>
          </a:p>
        </p:txBody>
      </p:sp>
      <p:sp>
        <p:nvSpPr>
          <p:cNvPr id="16" name="TextBox 15"/>
          <p:cNvSpPr txBox="1"/>
          <p:nvPr/>
        </p:nvSpPr>
        <p:spPr>
          <a:xfrm>
            <a:off x="7761312" y="3429000"/>
            <a:ext cx="154097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ru-RU" b="1" dirty="0" smtClean="0"/>
              <a:t>43 гранта</a:t>
            </a:r>
            <a:endParaRPr lang="ru-RU" b="1" dirty="0"/>
          </a:p>
        </p:txBody>
      </p:sp>
      <p:sp>
        <p:nvSpPr>
          <p:cNvPr id="17" name="TextBox 16"/>
          <p:cNvSpPr txBox="1"/>
          <p:nvPr/>
        </p:nvSpPr>
        <p:spPr>
          <a:xfrm>
            <a:off x="2936776" y="3284984"/>
            <a:ext cx="134427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ru-RU" dirty="0" smtClean="0"/>
              <a:t>180 грантов</a:t>
            </a:r>
            <a:endParaRPr lang="ru-RU" dirty="0"/>
          </a:p>
        </p:txBody>
      </p:sp>
      <p:sp>
        <p:nvSpPr>
          <p:cNvPr id="18" name="TextBox 17"/>
          <p:cNvSpPr txBox="1"/>
          <p:nvPr/>
        </p:nvSpPr>
        <p:spPr>
          <a:xfrm>
            <a:off x="5241032" y="3284984"/>
            <a:ext cx="1397177"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ru-RU" dirty="0" smtClean="0"/>
              <a:t> 110 грантов</a:t>
            </a:r>
            <a:endParaRPr lang="ru-RU" dirty="0"/>
          </a:p>
        </p:txBody>
      </p:sp>
      <p:sp>
        <p:nvSpPr>
          <p:cNvPr id="3" name="TextBox 2"/>
          <p:cNvSpPr txBox="1"/>
          <p:nvPr/>
        </p:nvSpPr>
        <p:spPr>
          <a:xfrm>
            <a:off x="2000672" y="4077072"/>
            <a:ext cx="5595443" cy="646331"/>
          </a:xfrm>
          <a:prstGeom prst="rect">
            <a:avLst/>
          </a:prstGeom>
          <a:noFill/>
        </p:spPr>
        <p:txBody>
          <a:bodyPr wrap="none" rtlCol="0">
            <a:spAutoFit/>
          </a:bodyPr>
          <a:lstStyle/>
          <a:p>
            <a:r>
              <a:rPr lang="ru-RU" sz="3600" b="1" dirty="0" smtClean="0">
                <a:solidFill>
                  <a:srgbClr val="FF0000"/>
                </a:solidFill>
              </a:rPr>
              <a:t>Всего 426 грантов за 3 года</a:t>
            </a:r>
            <a:endParaRPr lang="ru-RU" sz="3600"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Гранты на посещение Национального конгресса кардиологов</a:t>
            </a:r>
            <a:endParaRPr lang="ru-RU" dirty="0"/>
          </a:p>
        </p:txBody>
      </p:sp>
      <p:sp>
        <p:nvSpPr>
          <p:cNvPr id="3" name="Содержимое 2"/>
          <p:cNvSpPr>
            <a:spLocks noGrp="1"/>
          </p:cNvSpPr>
          <p:nvPr>
            <p:ph idx="1"/>
          </p:nvPr>
        </p:nvSpPr>
        <p:spPr/>
        <p:txBody>
          <a:bodyPr>
            <a:normAutofit fontScale="70000" lnSpcReduction="20000"/>
          </a:bodyPr>
          <a:lstStyle/>
          <a:p>
            <a:r>
              <a:rPr lang="ru-RU" b="1" u="sng" dirty="0" smtClean="0"/>
              <a:t>Включают:</a:t>
            </a:r>
            <a:r>
              <a:rPr lang="ru-RU" dirty="0" smtClean="0"/>
              <a:t> компенсацию проезда до места проведения конгресса; регистрационный взнос</a:t>
            </a:r>
          </a:p>
          <a:p>
            <a:endParaRPr lang="ru-RU" dirty="0" smtClean="0"/>
          </a:p>
          <a:p>
            <a:r>
              <a:rPr lang="ru-RU" b="1" u="sng" dirty="0" smtClean="0"/>
              <a:t>Кому положено</a:t>
            </a:r>
            <a:r>
              <a:rPr lang="ru-RU" dirty="0" smtClean="0"/>
              <a:t>: первые или вторые авторы устных и </a:t>
            </a:r>
            <a:r>
              <a:rPr lang="ru-RU" dirty="0" err="1" smtClean="0"/>
              <a:t>постерных</a:t>
            </a:r>
            <a:r>
              <a:rPr lang="ru-RU" dirty="0" smtClean="0"/>
              <a:t> докладов; финалисты конкурса молодых ученых; финалисты Битвы эрудитов</a:t>
            </a:r>
          </a:p>
          <a:p>
            <a:endParaRPr lang="ru-RU" dirty="0" smtClean="0"/>
          </a:p>
          <a:p>
            <a:r>
              <a:rPr lang="ru-RU" b="1" u="sng" dirty="0" smtClean="0"/>
              <a:t>Условия:</a:t>
            </a:r>
            <a:r>
              <a:rPr lang="ru-RU" dirty="0" smtClean="0"/>
              <a:t> членство РКО; подтверждение активного участие в конгрессе</a:t>
            </a:r>
          </a:p>
          <a:p>
            <a:endParaRPr lang="ru-RU" dirty="0" smtClean="0"/>
          </a:p>
          <a:p>
            <a:r>
              <a:rPr lang="ru-RU" b="1" u="sng" dirty="0" smtClean="0"/>
              <a:t>Когда объявляются: </a:t>
            </a:r>
            <a:r>
              <a:rPr lang="ru-RU" dirty="0" smtClean="0"/>
              <a:t>в июле, после формирования научной программы конгресса</a:t>
            </a:r>
          </a:p>
          <a:p>
            <a:endParaRPr lang="ru-RU" dirty="0" smtClean="0"/>
          </a:p>
          <a:p>
            <a:r>
              <a:rPr lang="ru-RU" b="1" u="sng" dirty="0" smtClean="0"/>
              <a:t>Количество: </a:t>
            </a:r>
            <a:r>
              <a:rPr lang="ru-RU" dirty="0" smtClean="0"/>
              <a:t>30-50 </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4638"/>
            <a:ext cx="7842076" cy="1143000"/>
          </a:xfrm>
        </p:spPr>
        <p:txBody>
          <a:bodyPr>
            <a:normAutofit fontScale="90000"/>
          </a:bodyPr>
          <a:lstStyle/>
          <a:p>
            <a:r>
              <a:rPr lang="ru-RU" dirty="0" smtClean="0"/>
              <a:t>Гранты на посещение Российских дней сердца</a:t>
            </a:r>
            <a:endParaRPr lang="ru-RU" dirty="0"/>
          </a:p>
        </p:txBody>
      </p:sp>
      <p:sp>
        <p:nvSpPr>
          <p:cNvPr id="3" name="Содержимое 2"/>
          <p:cNvSpPr>
            <a:spLocks noGrp="1"/>
          </p:cNvSpPr>
          <p:nvPr>
            <p:ph idx="1"/>
          </p:nvPr>
        </p:nvSpPr>
        <p:spPr>
          <a:xfrm>
            <a:off x="495300" y="1600201"/>
            <a:ext cx="6617940" cy="4565103"/>
          </a:xfrm>
        </p:spPr>
        <p:txBody>
          <a:bodyPr>
            <a:normAutofit fontScale="70000" lnSpcReduction="20000"/>
          </a:bodyPr>
          <a:lstStyle/>
          <a:p>
            <a:r>
              <a:rPr lang="ru-RU" b="1" u="sng" dirty="0" smtClean="0"/>
              <a:t>Включают:</a:t>
            </a:r>
            <a:r>
              <a:rPr lang="ru-RU" dirty="0" smtClean="0"/>
              <a:t> компенсацию проезда до места проведения конгресса; регистрационный взнос</a:t>
            </a:r>
          </a:p>
          <a:p>
            <a:endParaRPr lang="ru-RU" dirty="0" smtClean="0"/>
          </a:p>
          <a:p>
            <a:r>
              <a:rPr lang="ru-RU" b="1" u="sng" dirty="0" smtClean="0"/>
              <a:t>Кому положено</a:t>
            </a:r>
            <a:r>
              <a:rPr lang="ru-RU" dirty="0" smtClean="0"/>
              <a:t>: тем, кого рекомендовали председатели региональных обществ (при наличии регионального общества); по заявке (при отсутствии регионального общества)</a:t>
            </a:r>
          </a:p>
          <a:p>
            <a:endParaRPr lang="ru-RU" dirty="0" smtClean="0"/>
          </a:p>
          <a:p>
            <a:r>
              <a:rPr lang="ru-RU" b="1" u="sng" dirty="0" smtClean="0"/>
              <a:t>Условия:</a:t>
            </a:r>
            <a:r>
              <a:rPr lang="ru-RU" dirty="0" smtClean="0"/>
              <a:t> членство РКО; ходатайство Председателя регионального общества </a:t>
            </a:r>
          </a:p>
          <a:p>
            <a:endParaRPr lang="ru-RU" dirty="0" smtClean="0"/>
          </a:p>
          <a:p>
            <a:r>
              <a:rPr lang="ru-RU" b="1" u="sng" dirty="0" smtClean="0"/>
              <a:t>Когда объявляются: </a:t>
            </a:r>
            <a:r>
              <a:rPr lang="ru-RU" dirty="0" smtClean="0"/>
              <a:t> в январе-феврале</a:t>
            </a:r>
          </a:p>
          <a:p>
            <a:endParaRPr lang="ru-RU" dirty="0" smtClean="0"/>
          </a:p>
          <a:p>
            <a:r>
              <a:rPr lang="ru-RU" b="1" u="sng" dirty="0" smtClean="0"/>
              <a:t>Количество: </a:t>
            </a:r>
            <a:r>
              <a:rPr lang="ru-RU" dirty="0" smtClean="0"/>
              <a:t> 30-50</a:t>
            </a:r>
            <a:endParaRPr lang="ru-RU" dirty="0"/>
          </a:p>
        </p:txBody>
      </p:sp>
      <p:pic>
        <p:nvPicPr>
          <p:cNvPr id="6147" name="Picture 3" descr="C:\Users\asus\Desktop\21042016_RussianCardiovascularDays2016_BANNER150.jpg"/>
          <p:cNvPicPr>
            <a:picLocks noChangeAspect="1" noChangeArrowheads="1"/>
          </p:cNvPicPr>
          <p:nvPr/>
        </p:nvPicPr>
        <p:blipFill>
          <a:blip r:embed="rId2" cstate="print"/>
          <a:srcRect/>
          <a:stretch>
            <a:fillRect/>
          </a:stretch>
        </p:blipFill>
        <p:spPr bwMode="auto">
          <a:xfrm>
            <a:off x="7329264" y="1124744"/>
            <a:ext cx="2413000" cy="2921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512" y="548680"/>
            <a:ext cx="7842076" cy="1143000"/>
          </a:xfrm>
        </p:spPr>
        <p:txBody>
          <a:bodyPr>
            <a:normAutofit fontScale="90000"/>
          </a:bodyPr>
          <a:lstStyle/>
          <a:p>
            <a:r>
              <a:rPr lang="ru-RU" dirty="0" smtClean="0"/>
              <a:t>Гранты на посещение Специальных мероприятий для молодых кардиологов</a:t>
            </a:r>
            <a:endParaRPr lang="ru-RU" dirty="0"/>
          </a:p>
        </p:txBody>
      </p:sp>
      <p:sp>
        <p:nvSpPr>
          <p:cNvPr id="3" name="Содержимое 2"/>
          <p:cNvSpPr>
            <a:spLocks noGrp="1"/>
          </p:cNvSpPr>
          <p:nvPr>
            <p:ph idx="1"/>
          </p:nvPr>
        </p:nvSpPr>
        <p:spPr>
          <a:xfrm>
            <a:off x="488504" y="2204864"/>
            <a:ext cx="8915400" cy="4065316"/>
          </a:xfrm>
        </p:spPr>
        <p:txBody>
          <a:bodyPr>
            <a:normAutofit fontScale="70000" lnSpcReduction="20000"/>
          </a:bodyPr>
          <a:lstStyle/>
          <a:p>
            <a:r>
              <a:rPr lang="ru-RU" b="1" u="sng" dirty="0" smtClean="0"/>
              <a:t>Включают:</a:t>
            </a:r>
            <a:r>
              <a:rPr lang="ru-RU" dirty="0" smtClean="0"/>
              <a:t> компенсацию проезда до места проведения конгресса; регистрационный взнос; проживание (не всегда)</a:t>
            </a:r>
          </a:p>
          <a:p>
            <a:endParaRPr lang="ru-RU" dirty="0" smtClean="0"/>
          </a:p>
          <a:p>
            <a:r>
              <a:rPr lang="ru-RU" b="1" u="sng" dirty="0" smtClean="0"/>
              <a:t>Кому положено</a:t>
            </a:r>
            <a:r>
              <a:rPr lang="ru-RU" dirty="0" smtClean="0"/>
              <a:t>: тем кто подал индивидуальную заявку</a:t>
            </a:r>
          </a:p>
          <a:p>
            <a:endParaRPr lang="ru-RU" dirty="0" smtClean="0"/>
          </a:p>
          <a:p>
            <a:r>
              <a:rPr lang="ru-RU" b="1" u="sng" dirty="0" smtClean="0"/>
              <a:t>Условия:</a:t>
            </a:r>
            <a:r>
              <a:rPr lang="ru-RU" dirty="0" smtClean="0"/>
              <a:t> членство РКО; индивидуальная заявка (резюме, мотивационное письмо, рекомендация руководителя)</a:t>
            </a:r>
          </a:p>
          <a:p>
            <a:endParaRPr lang="ru-RU" dirty="0" smtClean="0"/>
          </a:p>
          <a:p>
            <a:r>
              <a:rPr lang="ru-RU" b="1" u="sng" dirty="0" smtClean="0"/>
              <a:t>Когда объявляются: </a:t>
            </a:r>
            <a:r>
              <a:rPr lang="ru-RU" dirty="0" smtClean="0"/>
              <a:t> зависит от срока проведения мероприятия</a:t>
            </a:r>
          </a:p>
          <a:p>
            <a:endParaRPr lang="ru-RU" dirty="0" smtClean="0"/>
          </a:p>
          <a:p>
            <a:r>
              <a:rPr lang="ru-RU" b="1" u="sng" dirty="0" smtClean="0"/>
              <a:t>Количество: </a:t>
            </a:r>
            <a:r>
              <a:rPr lang="ru-RU" dirty="0" smtClean="0"/>
              <a:t> 30-50</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4488" y="548680"/>
            <a:ext cx="8058100" cy="1143000"/>
          </a:xfrm>
        </p:spPr>
        <p:txBody>
          <a:bodyPr>
            <a:normAutofit fontScale="90000"/>
          </a:bodyPr>
          <a:lstStyle/>
          <a:p>
            <a:r>
              <a:rPr lang="ru-RU" dirty="0" smtClean="0"/>
              <a:t>Гранты на посещение Европейского конгресса кардиологов</a:t>
            </a:r>
            <a:endParaRPr lang="ru-RU" dirty="0"/>
          </a:p>
        </p:txBody>
      </p:sp>
      <p:sp>
        <p:nvSpPr>
          <p:cNvPr id="3" name="Содержимое 2"/>
          <p:cNvSpPr>
            <a:spLocks noGrp="1"/>
          </p:cNvSpPr>
          <p:nvPr>
            <p:ph idx="1"/>
          </p:nvPr>
        </p:nvSpPr>
        <p:spPr>
          <a:xfrm>
            <a:off x="488504" y="2204864"/>
            <a:ext cx="8915400" cy="4065316"/>
          </a:xfrm>
        </p:spPr>
        <p:txBody>
          <a:bodyPr>
            <a:normAutofit fontScale="70000" lnSpcReduction="20000"/>
          </a:bodyPr>
          <a:lstStyle/>
          <a:p>
            <a:r>
              <a:rPr lang="ru-RU" b="1" u="sng" dirty="0" smtClean="0"/>
              <a:t>Включают:</a:t>
            </a:r>
            <a:r>
              <a:rPr lang="ru-RU" dirty="0" smtClean="0"/>
              <a:t> регистрационный взнос; проживание в гостинице</a:t>
            </a:r>
          </a:p>
          <a:p>
            <a:endParaRPr lang="ru-RU" dirty="0" smtClean="0"/>
          </a:p>
          <a:p>
            <a:r>
              <a:rPr lang="ru-RU" b="1" u="sng" dirty="0" smtClean="0"/>
              <a:t>Кому положено</a:t>
            </a:r>
            <a:r>
              <a:rPr lang="ru-RU" dirty="0" smtClean="0"/>
              <a:t>: победителям Битвы эрудитов, победителю конкурса молодых ученых,  докладчикам (устный и </a:t>
            </a:r>
            <a:r>
              <a:rPr lang="ru-RU" dirty="0" err="1" smtClean="0"/>
              <a:t>постерный</a:t>
            </a:r>
            <a:r>
              <a:rPr lang="ru-RU" dirty="0" smtClean="0"/>
              <a:t> доклады)</a:t>
            </a:r>
          </a:p>
          <a:p>
            <a:endParaRPr lang="ru-RU" dirty="0" smtClean="0"/>
          </a:p>
          <a:p>
            <a:r>
              <a:rPr lang="ru-RU" b="1" u="sng" dirty="0" smtClean="0"/>
              <a:t>Условия:</a:t>
            </a:r>
            <a:r>
              <a:rPr lang="ru-RU" dirty="0" smtClean="0"/>
              <a:t> членство РКО; подтверждение подачи тезисов; своевременная подача заявки</a:t>
            </a:r>
          </a:p>
          <a:p>
            <a:endParaRPr lang="ru-RU" dirty="0" smtClean="0"/>
          </a:p>
          <a:p>
            <a:r>
              <a:rPr lang="ru-RU" b="1" u="sng" dirty="0" smtClean="0"/>
              <a:t>Когда объявляются: </a:t>
            </a:r>
            <a:r>
              <a:rPr lang="ru-RU" dirty="0" smtClean="0"/>
              <a:t> в феврале! Не в мае!</a:t>
            </a:r>
          </a:p>
          <a:p>
            <a:endParaRPr lang="ru-RU" dirty="0" smtClean="0"/>
          </a:p>
          <a:p>
            <a:r>
              <a:rPr lang="ru-RU" b="1" u="sng" dirty="0" smtClean="0"/>
              <a:t>Количество: </a:t>
            </a:r>
            <a:r>
              <a:rPr lang="ru-RU" dirty="0" smtClean="0"/>
              <a:t> 15</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Молодые специалисты на Европейском конгрессе кардиологов</a:t>
            </a:r>
            <a:endParaRPr lang="ru-RU" dirty="0"/>
          </a:p>
        </p:txBody>
      </p:sp>
      <p:pic>
        <p:nvPicPr>
          <p:cNvPr id="1026" name="Picture 2" descr="C:\Users\User\Desktop\31082013_Amsterdam_young(1).jpg"/>
          <p:cNvPicPr>
            <a:picLocks noChangeAspect="1" noChangeArrowheads="1"/>
          </p:cNvPicPr>
          <p:nvPr/>
        </p:nvPicPr>
        <p:blipFill>
          <a:blip r:embed="rId2" cstate="print"/>
          <a:srcRect/>
          <a:stretch>
            <a:fillRect/>
          </a:stretch>
        </p:blipFill>
        <p:spPr bwMode="auto">
          <a:xfrm>
            <a:off x="662523" y="2564904"/>
            <a:ext cx="4411297" cy="2595554"/>
          </a:xfrm>
          <a:prstGeom prst="rect">
            <a:avLst/>
          </a:prstGeom>
          <a:noFill/>
        </p:spPr>
      </p:pic>
      <p:pic>
        <p:nvPicPr>
          <p:cNvPr id="3" name="Picture 2" descr="C:\Users\User\Desktop\CIMG167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55079" y="2564905"/>
            <a:ext cx="3687195" cy="259555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 вовремя узнать об объявлении грантов на сайт РКО?</a:t>
            </a:r>
            <a:endParaRPr lang="ru-RU" dirty="0"/>
          </a:p>
        </p:txBody>
      </p:sp>
      <p:sp>
        <p:nvSpPr>
          <p:cNvPr id="3" name="Содержимое 2"/>
          <p:cNvSpPr>
            <a:spLocks noGrp="1"/>
          </p:cNvSpPr>
          <p:nvPr>
            <p:ph idx="1"/>
          </p:nvPr>
        </p:nvSpPr>
        <p:spPr/>
        <p:txBody>
          <a:bodyPr/>
          <a:lstStyle/>
          <a:p>
            <a:r>
              <a:rPr lang="ru-RU" dirty="0" smtClean="0"/>
              <a:t>Стать членом Секции молодых кардиологов РКО (Вы будете получать рассылку)</a:t>
            </a:r>
          </a:p>
          <a:p>
            <a:r>
              <a:rPr lang="ru-RU" dirty="0" smtClean="0"/>
              <a:t>Следить за сайтом РКО</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906000" cy="1143000"/>
          </a:xfrm>
        </p:spPr>
        <p:txBody>
          <a:bodyPr>
            <a:noAutofit/>
          </a:bodyPr>
          <a:lstStyle/>
          <a:p>
            <a:r>
              <a:rPr lang="ru-RU" sz="3600" cap="all" dirty="0" smtClean="0"/>
              <a:t>Гранты европейского общества кардиологов и ассоциированных обществ</a:t>
            </a:r>
            <a:endParaRPr lang="ru-RU" sz="3600" dirty="0"/>
          </a:p>
        </p:txBody>
      </p:sp>
      <p:sp>
        <p:nvSpPr>
          <p:cNvPr id="3" name="Объект 2"/>
          <p:cNvSpPr>
            <a:spLocks noGrp="1"/>
          </p:cNvSpPr>
          <p:nvPr>
            <p:ph sz="quarter" idx="1"/>
          </p:nvPr>
        </p:nvSpPr>
        <p:spPr>
          <a:xfrm>
            <a:off x="495300" y="1628800"/>
            <a:ext cx="9210228" cy="5112568"/>
          </a:xfrm>
        </p:spPr>
        <p:txBody>
          <a:bodyPr>
            <a:normAutofit fontScale="47500" lnSpcReduction="20000"/>
          </a:bodyPr>
          <a:lstStyle/>
          <a:p>
            <a:r>
              <a:rPr lang="en-US" dirty="0">
                <a:hlinkClick r:id="rId2"/>
              </a:rPr>
              <a:t>Award for Excellence in Cardiovascular Care</a:t>
            </a:r>
            <a:endParaRPr lang="en-US" dirty="0"/>
          </a:p>
          <a:p>
            <a:r>
              <a:rPr lang="en-US" dirty="0">
                <a:hlinkClick r:id="rId3"/>
              </a:rPr>
              <a:t>ESC </a:t>
            </a:r>
            <a:r>
              <a:rPr lang="en-US" dirty="0" err="1">
                <a:hlinkClick r:id="rId3"/>
              </a:rPr>
              <a:t>atherothrombosis</a:t>
            </a:r>
            <a:r>
              <a:rPr lang="en-US" dirty="0">
                <a:hlinkClick r:id="rId3"/>
              </a:rPr>
              <a:t> research grants</a:t>
            </a:r>
            <a:endParaRPr lang="en-US" dirty="0"/>
          </a:p>
          <a:p>
            <a:r>
              <a:rPr lang="en-US" dirty="0">
                <a:hlinkClick r:id="rId4"/>
              </a:rPr>
              <a:t>ESC Grants for Medical Research Innovation</a:t>
            </a:r>
            <a:endParaRPr lang="en-US" dirty="0"/>
          </a:p>
          <a:p>
            <a:r>
              <a:rPr lang="en-US" dirty="0">
                <a:hlinkClick r:id="rId5"/>
              </a:rPr>
              <a:t>ESC research grants</a:t>
            </a:r>
            <a:endParaRPr lang="en-US" dirty="0"/>
          </a:p>
          <a:p>
            <a:r>
              <a:rPr lang="en-US" dirty="0">
                <a:hlinkClick r:id="rId6"/>
              </a:rPr>
              <a:t>ESC training grants</a:t>
            </a:r>
            <a:endParaRPr lang="en-US" dirty="0"/>
          </a:p>
          <a:p>
            <a:r>
              <a:rPr lang="en-US" dirty="0">
                <a:hlinkClick r:id="rId7"/>
              </a:rPr>
              <a:t>ESC basic research fellowship</a:t>
            </a:r>
            <a:endParaRPr lang="en-US" dirty="0"/>
          </a:p>
          <a:p>
            <a:r>
              <a:rPr lang="en-US" dirty="0">
                <a:hlinkClick r:id="rId8"/>
              </a:rPr>
              <a:t>ESC First Contact Initiative Grant</a:t>
            </a:r>
            <a:endParaRPr lang="en-US" dirty="0"/>
          </a:p>
          <a:p>
            <a:r>
              <a:rPr lang="en-US" dirty="0">
                <a:hlinkClick r:id="rId9"/>
              </a:rPr>
              <a:t>Basic science travel grants for ESC Congress</a:t>
            </a:r>
            <a:endParaRPr lang="en-US" dirty="0"/>
          </a:p>
          <a:p>
            <a:r>
              <a:rPr lang="en-US" dirty="0">
                <a:hlinkClick r:id="rId10"/>
              </a:rPr>
              <a:t>CCNAP travel grants</a:t>
            </a:r>
            <a:endParaRPr lang="en-US" dirty="0"/>
          </a:p>
          <a:p>
            <a:r>
              <a:rPr lang="en-US" dirty="0">
                <a:hlinkClick r:id="rId11"/>
              </a:rPr>
              <a:t>EACVI research grants</a:t>
            </a:r>
            <a:endParaRPr lang="en-US" dirty="0"/>
          </a:p>
          <a:p>
            <a:r>
              <a:rPr lang="en-US" dirty="0">
                <a:hlinkClick r:id="rId12"/>
              </a:rPr>
              <a:t>EAPCI interventional cardiology training and research grants</a:t>
            </a:r>
            <a:endParaRPr lang="en-US" dirty="0"/>
          </a:p>
          <a:p>
            <a:r>
              <a:rPr lang="en-US" dirty="0">
                <a:hlinkClick r:id="rId13"/>
              </a:rPr>
              <a:t>EHRA award for best publication</a:t>
            </a:r>
            <a:endParaRPr lang="en-US" dirty="0"/>
          </a:p>
          <a:p>
            <a:r>
              <a:rPr lang="en-US" dirty="0">
                <a:hlinkClick r:id="rId14"/>
              </a:rPr>
              <a:t>EACVI training grants</a:t>
            </a:r>
            <a:endParaRPr lang="en-US" dirty="0"/>
          </a:p>
          <a:p>
            <a:r>
              <a:rPr lang="en-US" dirty="0">
                <a:hlinkClick r:id="rId15"/>
              </a:rPr>
              <a:t>EHRA Cardiac Pacing with emphasis on ICD/CRT</a:t>
            </a:r>
            <a:endParaRPr lang="en-US" dirty="0"/>
          </a:p>
          <a:p>
            <a:r>
              <a:rPr lang="en-US" dirty="0">
                <a:hlinkClick r:id="rId16"/>
              </a:rPr>
              <a:t>EHRA Clinical Electrophysiology with emphasis on catheter ablation</a:t>
            </a:r>
            <a:endParaRPr lang="en-US" dirty="0"/>
          </a:p>
          <a:p>
            <a:r>
              <a:rPr lang="en-US" dirty="0">
                <a:hlinkClick r:id="rId17"/>
              </a:rPr>
              <a:t>EHRA International Training Fellowships</a:t>
            </a:r>
            <a:endParaRPr lang="en-US" dirty="0"/>
          </a:p>
          <a:p>
            <a:r>
              <a:rPr lang="en-US" dirty="0">
                <a:hlinkClick r:id="rId18"/>
              </a:rPr>
              <a:t>Proctor </a:t>
            </a:r>
            <a:r>
              <a:rPr lang="en-US" dirty="0" err="1">
                <a:hlinkClick r:id="rId18"/>
              </a:rPr>
              <a:t>Programme</a:t>
            </a:r>
            <a:r>
              <a:rPr lang="en-US" dirty="0">
                <a:hlinkClick r:id="rId18"/>
              </a:rPr>
              <a:t>: Acquire additional techniques in </a:t>
            </a:r>
            <a:r>
              <a:rPr lang="en-US" dirty="0" err="1">
                <a:hlinkClick r:id="rId18"/>
              </a:rPr>
              <a:t>centres</a:t>
            </a:r>
            <a:r>
              <a:rPr lang="en-US" dirty="0">
                <a:hlinkClick r:id="rId18"/>
              </a:rPr>
              <a:t> of excellence!</a:t>
            </a:r>
            <a:endParaRPr lang="en-US" dirty="0"/>
          </a:p>
          <a:p>
            <a:r>
              <a:rPr lang="en-US" dirty="0">
                <a:hlinkClick r:id="rId19"/>
              </a:rPr>
              <a:t>Post doctoral mentoring </a:t>
            </a:r>
            <a:r>
              <a:rPr lang="en-US" dirty="0" err="1">
                <a:hlinkClick r:id="rId19"/>
              </a:rPr>
              <a:t>programme</a:t>
            </a:r>
            <a:r>
              <a:rPr lang="en-US" dirty="0">
                <a:hlinkClick r:id="rId19"/>
              </a:rPr>
              <a:t> in cardiovascular nursing</a:t>
            </a:r>
            <a:endParaRPr lang="en-US" dirty="0"/>
          </a:p>
          <a:p>
            <a:r>
              <a:rPr lang="en-US" dirty="0">
                <a:hlinkClick r:id="rId20"/>
              </a:rPr>
              <a:t>Post doctoral mentorship award</a:t>
            </a:r>
            <a:endParaRPr lang="en-US" dirty="0"/>
          </a:p>
          <a:p>
            <a:r>
              <a:rPr lang="en-US" dirty="0">
                <a:hlinkClick r:id="rId21"/>
              </a:rPr>
              <a:t>Research fellowships of the Heart Failure Association of the ESC</a:t>
            </a:r>
            <a:endParaRPr lang="en-US" dirty="0"/>
          </a:p>
          <a:p>
            <a:r>
              <a:rPr lang="en-US" dirty="0">
                <a:hlinkClick r:id="rId22"/>
              </a:rPr>
              <a:t>The Great grant (thrombosis researchers)</a:t>
            </a:r>
            <a:endParaRPr lang="en-US" dirty="0"/>
          </a:p>
          <a:p>
            <a:r>
              <a:rPr lang="en-US" dirty="0">
                <a:hlinkClick r:id="rId23"/>
              </a:rPr>
              <a:t>The Working Group on Thrombosis travel award</a:t>
            </a:r>
            <a:endParaRPr lang="en-US" dirty="0"/>
          </a:p>
          <a:p>
            <a:endParaRPr lang="ru-RU" dirty="0"/>
          </a:p>
        </p:txBody>
      </p:sp>
    </p:spTree>
    <p:extLst>
      <p:ext uri="{BB962C8B-B14F-4D97-AF65-F5344CB8AC3E}">
        <p14:creationId xmlns="" xmlns:p14="http://schemas.microsoft.com/office/powerpoint/2010/main" val="2992265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679728"/>
            <a:ext cx="9595066" cy="5904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218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ESC research grants</a:t>
            </a:r>
            <a:endParaRPr lang="ru-RU" dirty="0"/>
          </a:p>
        </p:txBody>
      </p:sp>
      <p:sp>
        <p:nvSpPr>
          <p:cNvPr id="3" name="Объект 2"/>
          <p:cNvSpPr>
            <a:spLocks noGrp="1"/>
          </p:cNvSpPr>
          <p:nvPr>
            <p:ph sz="quarter" idx="1"/>
          </p:nvPr>
        </p:nvSpPr>
        <p:spPr>
          <a:xfrm>
            <a:off x="495300" y="1412777"/>
            <a:ext cx="8915400" cy="4713388"/>
          </a:xfrm>
        </p:spPr>
        <p:txBody>
          <a:bodyPr>
            <a:normAutofit fontScale="47500" lnSpcReduction="20000"/>
          </a:bodyPr>
          <a:lstStyle/>
          <a:p>
            <a:r>
              <a:rPr lang="en-US" dirty="0"/>
              <a:t>A category of grants awarded to medical graduates at any stage in their career but before obtaining a "permanent", "senior staff" or "consultant" post, or for science graduates with research experience up to Junior Investigator, Lecturer, Assistant Professorship or equivalent level, whose work has been, or is, related to </a:t>
            </a:r>
            <a:r>
              <a:rPr lang="en-US" b="1" dirty="0"/>
              <a:t>cardiovascular research</a:t>
            </a:r>
            <a:r>
              <a:rPr lang="en-US" dirty="0" smtClean="0"/>
              <a:t>.</a:t>
            </a:r>
          </a:p>
          <a:p>
            <a:endParaRPr lang="en-US" dirty="0"/>
          </a:p>
          <a:p>
            <a:r>
              <a:rPr lang="en-US" b="1" dirty="0" smtClean="0"/>
              <a:t>Applicants </a:t>
            </a:r>
            <a:r>
              <a:rPr lang="en-US" b="1" dirty="0"/>
              <a:t>must be under 36 at the day of application deadline.</a:t>
            </a:r>
            <a:r>
              <a:rPr lang="en-US" dirty="0"/>
              <a:t> </a:t>
            </a:r>
            <a:br>
              <a:rPr lang="en-US" dirty="0"/>
            </a:br>
            <a:r>
              <a:rPr lang="en-US" dirty="0"/>
              <a:t/>
            </a:r>
            <a:br>
              <a:rPr lang="en-US" dirty="0"/>
            </a:br>
            <a:r>
              <a:rPr lang="en-US" dirty="0"/>
              <a:t>Any citizen or permanent resident of a country, which is a regular </a:t>
            </a:r>
            <a:r>
              <a:rPr lang="en-US" dirty="0">
                <a:hlinkClick r:id="rId2" tooltip="List of the countries members of the ESC"/>
              </a:rPr>
              <a:t>ESC or ESC Affiliated member</a:t>
            </a:r>
            <a:r>
              <a:rPr lang="en-US" dirty="0"/>
              <a:t>, can apply. Applicants who have not been ordinarily residents in such country throughout the three years preceding the application date are not eligible. Periods of residence mainly for full time education will not be accepted as ordinary residence for this purpose</a:t>
            </a:r>
            <a:r>
              <a:rPr lang="en-US" dirty="0" smtClean="0"/>
              <a:t>.</a:t>
            </a:r>
            <a:endParaRPr lang="ru-RU" dirty="0" smtClean="0"/>
          </a:p>
          <a:p>
            <a:endParaRPr lang="en-US" dirty="0"/>
          </a:p>
          <a:p>
            <a:r>
              <a:rPr lang="en-US" b="1" dirty="0"/>
              <a:t>Medical graduates</a:t>
            </a:r>
            <a:r>
              <a:rPr lang="en-US" dirty="0"/>
              <a:t> can apply at any stage of their career, provided they have already proved some research potential by publishing in medical journals. Science graduates should hold a PhD or DPhil degree or equivalent or must have submitted a thesis before the grant period commences.</a:t>
            </a:r>
            <a:br>
              <a:rPr lang="en-US" dirty="0"/>
            </a:br>
            <a:r>
              <a:rPr lang="en-US" dirty="0"/>
              <a:t/>
            </a:r>
            <a:br>
              <a:rPr lang="en-US" dirty="0"/>
            </a:br>
            <a:r>
              <a:rPr lang="en-US" b="1" dirty="0"/>
              <a:t>ESC Research Grants are awarded for a period of twelve months</a:t>
            </a:r>
            <a:r>
              <a:rPr lang="en-US" dirty="0"/>
              <a:t>.</a:t>
            </a:r>
          </a:p>
          <a:p>
            <a:r>
              <a:rPr lang="en-US" dirty="0"/>
              <a:t>Read more about </a:t>
            </a:r>
            <a:r>
              <a:rPr lang="en-US" dirty="0">
                <a:hlinkClick r:id="rId3" tooltip="ESC Research Grant Rules"/>
              </a:rPr>
              <a:t>rules for ESC research grants</a:t>
            </a:r>
            <a:r>
              <a:rPr lang="en-US" dirty="0"/>
              <a:t>.</a:t>
            </a:r>
          </a:p>
          <a:p>
            <a:endParaRPr lang="ru-RU" dirty="0"/>
          </a:p>
        </p:txBody>
      </p:sp>
    </p:spTree>
    <p:extLst>
      <p:ext uri="{BB962C8B-B14F-4D97-AF65-F5344CB8AC3E}">
        <p14:creationId xmlns="" xmlns:p14="http://schemas.microsoft.com/office/powerpoint/2010/main" val="4199191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515" y="548680"/>
            <a:ext cx="8915400" cy="990600"/>
          </a:xfrm>
        </p:spPr>
        <p:txBody>
          <a:bodyPr>
            <a:noAutofit/>
          </a:bodyPr>
          <a:lstStyle/>
          <a:p>
            <a:r>
              <a:rPr lang="en-US" sz="3200" dirty="0"/>
              <a:t>ESC training grants</a:t>
            </a:r>
            <a:br>
              <a:rPr lang="en-US" sz="3200" dirty="0"/>
            </a:br>
            <a:r>
              <a:rPr lang="en-US" sz="3200" dirty="0"/>
              <a:t>The European Society of Cardiology invites applications for clinical training </a:t>
            </a:r>
            <a:r>
              <a:rPr lang="en-US" sz="3200" dirty="0" smtClean="0"/>
              <a:t>grants</a:t>
            </a:r>
            <a:endParaRPr lang="ru-RU" sz="3200" dirty="0"/>
          </a:p>
        </p:txBody>
      </p:sp>
      <p:sp>
        <p:nvSpPr>
          <p:cNvPr id="3" name="Объект 2"/>
          <p:cNvSpPr>
            <a:spLocks noGrp="1"/>
          </p:cNvSpPr>
          <p:nvPr>
            <p:ph sz="quarter" idx="1"/>
          </p:nvPr>
        </p:nvSpPr>
        <p:spPr>
          <a:xfrm>
            <a:off x="272480" y="1988840"/>
            <a:ext cx="8915400" cy="4456152"/>
          </a:xfrm>
        </p:spPr>
        <p:txBody>
          <a:bodyPr>
            <a:normAutofit fontScale="70000" lnSpcReduction="20000"/>
          </a:bodyPr>
          <a:lstStyle/>
          <a:p>
            <a:r>
              <a:rPr lang="en-US" dirty="0"/>
              <a:t>The European Society of Cardiology offers grants to help young professionals in the field of cardiology access quality training activities throughout Europe. ESC Training Grants award young cardiologists (aged &lt; 36 years) who wish to update their clinical training with modern </a:t>
            </a:r>
            <a:r>
              <a:rPr lang="en-US" dirty="0" err="1"/>
              <a:t>cardiological</a:t>
            </a:r>
            <a:r>
              <a:rPr lang="en-US" dirty="0"/>
              <a:t> methods, especially when it is impossible to learn particular techniques in their own country</a:t>
            </a:r>
            <a:r>
              <a:rPr lang="en-US" dirty="0" smtClean="0"/>
              <a:t>.</a:t>
            </a:r>
            <a:r>
              <a:rPr lang="en-US" dirty="0"/>
              <a:t> </a:t>
            </a:r>
            <a:br>
              <a:rPr lang="en-US" dirty="0"/>
            </a:br>
            <a:r>
              <a:rPr lang="en-US" dirty="0"/>
              <a:t/>
            </a:r>
            <a:br>
              <a:rPr lang="en-US" dirty="0"/>
            </a:br>
            <a:r>
              <a:rPr lang="en-US" dirty="0"/>
              <a:t>Candidates are advised to seek out a </a:t>
            </a:r>
            <a:r>
              <a:rPr lang="en-US" dirty="0" err="1"/>
              <a:t>centre</a:t>
            </a:r>
            <a:r>
              <a:rPr lang="en-US" dirty="0"/>
              <a:t> in another country within Europe which not only offers good training opportunities but which is also appropriate for the particular field in which they wish to train.</a:t>
            </a:r>
            <a:br>
              <a:rPr lang="en-US" dirty="0"/>
            </a:br>
            <a:r>
              <a:rPr lang="en-US" dirty="0"/>
              <a:t/>
            </a:r>
            <a:br>
              <a:rPr lang="en-US" dirty="0"/>
            </a:br>
            <a:r>
              <a:rPr lang="en-US" dirty="0"/>
              <a:t>ESC Training Grants may be held for any period from 3 months to 1 year: the recommended training period is 6 months. For invasive/ interventional techniques a 12-month period is encouraged.</a:t>
            </a:r>
          </a:p>
          <a:p>
            <a:r>
              <a:rPr lang="en-US" dirty="0"/>
              <a:t>Read more about </a:t>
            </a:r>
            <a:r>
              <a:rPr lang="en-US" dirty="0">
                <a:hlinkClick r:id="rId2"/>
              </a:rPr>
              <a:t>rules for ESC Training Grants</a:t>
            </a:r>
            <a:r>
              <a:rPr lang="en-US" dirty="0"/>
              <a:t>.</a:t>
            </a:r>
          </a:p>
          <a:p>
            <a:endParaRPr lang="ru-RU" dirty="0"/>
          </a:p>
        </p:txBody>
      </p:sp>
    </p:spTree>
    <p:extLst>
      <p:ext uri="{BB962C8B-B14F-4D97-AF65-F5344CB8AC3E}">
        <p14:creationId xmlns="" xmlns:p14="http://schemas.microsoft.com/office/powerpoint/2010/main" val="4254669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8504" y="476672"/>
            <a:ext cx="8915400" cy="1143000"/>
          </a:xfrm>
        </p:spPr>
        <p:txBody>
          <a:bodyPr>
            <a:normAutofit fontScale="90000"/>
          </a:bodyPr>
          <a:lstStyle/>
          <a:p>
            <a:r>
              <a:rPr lang="en-US" dirty="0"/>
              <a:t>ESC research grants</a:t>
            </a:r>
            <a:br>
              <a:rPr lang="en-US" dirty="0"/>
            </a:br>
            <a:endParaRPr lang="ru-RU" dirty="0"/>
          </a:p>
        </p:txBody>
      </p:sp>
      <p:graphicFrame>
        <p:nvGraphicFramePr>
          <p:cNvPr id="4" name="Объект 3"/>
          <p:cNvGraphicFramePr>
            <a:graphicFrameLocks noGrp="1"/>
          </p:cNvGraphicFramePr>
          <p:nvPr>
            <p:ph sz="quarter" idx="1"/>
          </p:nvPr>
        </p:nvGraphicFramePr>
        <p:xfrm>
          <a:off x="1067991" y="2119947"/>
          <a:ext cx="7770018" cy="3135630"/>
        </p:xfrm>
        <a:graphic>
          <a:graphicData uri="http://schemas.openxmlformats.org/drawingml/2006/table">
            <a:tbl>
              <a:tblPr/>
              <a:tblGrid>
                <a:gridCol w="2590006"/>
                <a:gridCol w="2590006"/>
                <a:gridCol w="2590006"/>
              </a:tblGrid>
              <a:tr h="0">
                <a:tc>
                  <a:txBody>
                    <a:bodyPr/>
                    <a:lstStyle/>
                    <a:p>
                      <a:pPr algn="l"/>
                      <a:r>
                        <a:rPr lang="en-US" b="1">
                          <a:effectLst/>
                        </a:rPr>
                        <a:t>Name</a:t>
                      </a:r>
                    </a:p>
                  </a:txBody>
                  <a:tcPr marL="103188" marR="51594" marT="47625" marB="47625" anchor="ctr">
                    <a:lnL>
                      <a:noFill/>
                    </a:lnL>
                    <a:lnR>
                      <a:noFill/>
                    </a:lnR>
                    <a:lnT>
                      <a:noFill/>
                    </a:lnT>
                    <a:lnB w="9525" cap="flat" cmpd="sng" algn="ctr">
                      <a:solidFill>
                        <a:srgbClr val="DDDDDD"/>
                      </a:solidFill>
                      <a:prstDash val="solid"/>
                      <a:round/>
                      <a:headEnd type="none" w="med" len="med"/>
                      <a:tailEnd type="none" w="med" len="med"/>
                    </a:lnB>
                    <a:solidFill>
                      <a:srgbClr val="E7E7E7"/>
                    </a:solidFill>
                  </a:tcPr>
                </a:tc>
                <a:tc>
                  <a:txBody>
                    <a:bodyPr/>
                    <a:lstStyle/>
                    <a:p>
                      <a:pPr algn="l"/>
                      <a:r>
                        <a:rPr lang="en-US" b="1">
                          <a:effectLst/>
                        </a:rPr>
                        <a:t>Origin</a:t>
                      </a:r>
                    </a:p>
                  </a:txBody>
                  <a:tcPr marL="103188" marR="51594" marT="47625" marB="47625" anchor="ctr">
                    <a:lnL>
                      <a:noFill/>
                    </a:lnL>
                    <a:lnR>
                      <a:noFill/>
                    </a:lnR>
                    <a:lnT>
                      <a:noFill/>
                    </a:lnT>
                    <a:lnB w="9525" cap="flat" cmpd="sng" algn="ctr">
                      <a:solidFill>
                        <a:srgbClr val="DDDDDD"/>
                      </a:solidFill>
                      <a:prstDash val="solid"/>
                      <a:round/>
                      <a:headEnd type="none" w="med" len="med"/>
                      <a:tailEnd type="none" w="med" len="med"/>
                    </a:lnB>
                    <a:solidFill>
                      <a:srgbClr val="E7E7E7"/>
                    </a:solidFill>
                  </a:tcPr>
                </a:tc>
                <a:tc>
                  <a:txBody>
                    <a:bodyPr/>
                    <a:lstStyle/>
                    <a:p>
                      <a:pPr algn="l"/>
                      <a:r>
                        <a:rPr lang="en-US" b="1">
                          <a:effectLst/>
                        </a:rPr>
                        <a:t>Hosting country</a:t>
                      </a:r>
                    </a:p>
                  </a:txBody>
                  <a:tcPr marL="103188" marR="51594" marT="47625" marB="47625" anchor="ctr">
                    <a:lnL>
                      <a:noFill/>
                    </a:lnL>
                    <a:lnR>
                      <a:noFill/>
                    </a:lnR>
                    <a:lnT>
                      <a:noFill/>
                    </a:lnT>
                    <a:lnB w="9525" cap="flat" cmpd="sng" algn="ctr">
                      <a:solidFill>
                        <a:srgbClr val="DDDDDD"/>
                      </a:solidFill>
                      <a:prstDash val="solid"/>
                      <a:round/>
                      <a:headEnd type="none" w="med" len="med"/>
                      <a:tailEnd type="none" w="med" len="med"/>
                    </a:lnB>
                    <a:solidFill>
                      <a:srgbClr val="E7E7E7"/>
                    </a:solidFill>
                  </a:tcPr>
                </a:tc>
              </a:tr>
              <a:tr h="0">
                <a:tc>
                  <a:txBody>
                    <a:bodyPr/>
                    <a:lstStyle/>
                    <a:p>
                      <a:r>
                        <a:rPr lang="en-US">
                          <a:effectLst/>
                        </a:rPr>
                        <a:t>Dr. Surkova Elena</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Russian Federation</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Italy</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0">
                <a:tc>
                  <a:txBody>
                    <a:bodyPr/>
                    <a:lstStyle/>
                    <a:p>
                      <a:r>
                        <a:rPr lang="en-US">
                          <a:effectLst/>
                        </a:rPr>
                        <a:t>Dr. Dzeshka Mikhail</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Belarus</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United Kingdom</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0">
                <a:tc>
                  <a:txBody>
                    <a:bodyPr/>
                    <a:lstStyle/>
                    <a:p>
                      <a:r>
                        <a:rPr lang="en-US">
                          <a:effectLst/>
                        </a:rPr>
                        <a:t>Dr. Daskalopoulos Evangelos</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Greece</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Belgium</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0">
                <a:tc>
                  <a:txBody>
                    <a:bodyPr/>
                    <a:lstStyle/>
                    <a:p>
                      <a:r>
                        <a:rPr lang="en-US">
                          <a:effectLst/>
                        </a:rPr>
                        <a:t>Dr. Sanz Maria Nieves</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France</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Switzerland</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0">
                <a:tc>
                  <a:txBody>
                    <a:bodyPr/>
                    <a:lstStyle/>
                    <a:p>
                      <a:r>
                        <a:rPr lang="en-US">
                          <a:effectLst/>
                        </a:rPr>
                        <a:t>Dr. Anichavezhi Devendran</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India</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Sweden</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0">
                <a:tc>
                  <a:txBody>
                    <a:bodyPr/>
                    <a:lstStyle/>
                    <a:p>
                      <a:r>
                        <a:rPr lang="en-US">
                          <a:effectLst/>
                        </a:rPr>
                        <a:t>Dr. Meiler Svenja</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a:effectLst/>
                        </a:rPr>
                        <a:t>Netherlands</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r>
                        <a:rPr lang="en-US" dirty="0">
                          <a:effectLst/>
                        </a:rPr>
                        <a:t>Germany</a:t>
                      </a:r>
                    </a:p>
                  </a:txBody>
                  <a:tcPr marL="103188" marR="51594" marT="47625" marB="47625" anchor="ctr">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bl>
          </a:graphicData>
        </a:graphic>
      </p:graphicFrame>
      <p:sp>
        <p:nvSpPr>
          <p:cNvPr id="5" name="Rectangle 1"/>
          <p:cNvSpPr>
            <a:spLocks noChangeArrowheads="1"/>
          </p:cNvSpPr>
          <p:nvPr/>
        </p:nvSpPr>
        <p:spPr bwMode="auto">
          <a:xfrm>
            <a:off x="896550" y="1289806"/>
            <a:ext cx="6751207" cy="689550"/>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130134" rIns="91440" bIns="6506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333333"/>
                </a:solidFill>
                <a:effectLst/>
                <a:latin typeface="montserratregular"/>
                <a:cs typeface="Arial" pitchFamily="34" charset="0"/>
              </a:rPr>
              <a:t>CONGRATULATIONS TO ESC RESEARCH GRANT AWARDEES 2015!</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333333"/>
                </a:solidFill>
                <a:effectLst/>
                <a:latin typeface="segoe_uiregular"/>
                <a:cs typeface="Arial" pitchFamily="34" charset="0"/>
              </a:rPr>
              <a:t>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826084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2760" y="476672"/>
            <a:ext cx="6473924" cy="1143000"/>
          </a:xfrm>
        </p:spPr>
        <p:txBody>
          <a:bodyPr/>
          <a:lstStyle/>
          <a:p>
            <a:r>
              <a:rPr lang="en-US" dirty="0" smtClean="0"/>
              <a:t>European heart academy</a:t>
            </a:r>
            <a:endParaRPr lang="ru-RU" dirty="0"/>
          </a:p>
        </p:txBody>
      </p:sp>
      <p:sp>
        <p:nvSpPr>
          <p:cNvPr id="3" name="Объект 2"/>
          <p:cNvSpPr>
            <a:spLocks noGrp="1"/>
          </p:cNvSpPr>
          <p:nvPr>
            <p:ph sz="quarter" idx="1"/>
          </p:nvPr>
        </p:nvSpPr>
        <p:spPr>
          <a:xfrm>
            <a:off x="488504" y="2564904"/>
            <a:ext cx="8915400" cy="3088000"/>
          </a:xfrm>
        </p:spPr>
        <p:txBody>
          <a:bodyPr>
            <a:normAutofit fontScale="62500" lnSpcReduction="20000"/>
          </a:bodyPr>
          <a:lstStyle/>
          <a:p>
            <a:pPr>
              <a:buNone/>
            </a:pPr>
            <a:endParaRPr lang="en-US" dirty="0" smtClean="0">
              <a:hlinkClick r:id="rId3" tooltip="MSc in Health Economics"/>
            </a:endParaRPr>
          </a:p>
          <a:p>
            <a:r>
              <a:rPr lang="en-US" dirty="0" err="1" smtClean="0">
                <a:hlinkClick r:id="rId3" tooltip="MSc in Health Economics"/>
              </a:rPr>
              <a:t>MSc</a:t>
            </a:r>
            <a:r>
              <a:rPr lang="en-US" dirty="0" smtClean="0">
                <a:hlinkClick r:id="rId3" tooltip="MSc in Health Economics"/>
              </a:rPr>
              <a:t> </a:t>
            </a:r>
            <a:r>
              <a:rPr lang="en-US" dirty="0">
                <a:hlinkClick r:id="rId3" tooltip="MSc in Health Economics"/>
              </a:rPr>
              <a:t>in Health Economics, Outcomes and Management in Cardiovascular </a:t>
            </a:r>
            <a:r>
              <a:rPr lang="en-US" dirty="0" smtClean="0">
                <a:hlinkClick r:id="rId3" tooltip="MSc in Health Economics"/>
              </a:rPr>
              <a:t>Sciences</a:t>
            </a:r>
            <a:r>
              <a:rPr lang="ru-RU" dirty="0" smtClean="0"/>
              <a:t> (</a:t>
            </a:r>
            <a:r>
              <a:rPr lang="en-US" dirty="0" smtClean="0"/>
              <a:t>London school of Economic and Political sciences, UK)</a:t>
            </a:r>
          </a:p>
          <a:p>
            <a:pPr>
              <a:buNone/>
            </a:pPr>
            <a:r>
              <a:rPr lang="ru-RU" dirty="0" smtClean="0"/>
              <a:t>      1 грант участнику из России, 30 мест, 80 заявок</a:t>
            </a:r>
          </a:p>
          <a:p>
            <a:pPr>
              <a:buNone/>
            </a:pPr>
            <a:endParaRPr lang="en-US" dirty="0"/>
          </a:p>
          <a:p>
            <a:r>
              <a:rPr lang="en-US" dirty="0">
                <a:hlinkClick r:id="rId4" tooltip="CAS Heart Failure"/>
              </a:rPr>
              <a:t>Postgraduate Course in Heart </a:t>
            </a:r>
            <a:r>
              <a:rPr lang="en-US" dirty="0" smtClean="0">
                <a:hlinkClick r:id="rId4" tooltip="CAS Heart Failure"/>
              </a:rPr>
              <a:t>Failure</a:t>
            </a:r>
            <a:r>
              <a:rPr lang="en-US" dirty="0" smtClean="0"/>
              <a:t> (University of </a:t>
            </a:r>
            <a:r>
              <a:rPr lang="en-US" dirty="0" err="1" smtClean="0"/>
              <a:t>Zurih</a:t>
            </a:r>
            <a:r>
              <a:rPr lang="en-US" dirty="0" smtClean="0"/>
              <a:t>)</a:t>
            </a:r>
            <a:endParaRPr lang="ru-RU" dirty="0" smtClean="0"/>
          </a:p>
          <a:p>
            <a:pPr>
              <a:buNone/>
            </a:pPr>
            <a:r>
              <a:rPr lang="ru-RU" dirty="0" smtClean="0"/>
              <a:t>      1 грант участнику из России</a:t>
            </a:r>
          </a:p>
          <a:p>
            <a:pPr>
              <a:buNone/>
            </a:pPr>
            <a:endParaRPr lang="en-US" dirty="0"/>
          </a:p>
          <a:p>
            <a:r>
              <a:rPr lang="en-US" dirty="0">
                <a:hlinkClick r:id="rId5"/>
              </a:rPr>
              <a:t>Diploma of Advanced Studies in Cardiac Arrhythmia Management </a:t>
            </a:r>
            <a:r>
              <a:rPr lang="en-US" dirty="0" smtClean="0"/>
              <a:t> (</a:t>
            </a:r>
            <a:r>
              <a:rPr lang="en-US" dirty="0" err="1" smtClean="0"/>
              <a:t>Maasrticht</a:t>
            </a:r>
            <a:r>
              <a:rPr lang="en-US" dirty="0" smtClean="0"/>
              <a:t> university medical center)</a:t>
            </a:r>
            <a:endParaRPr lang="en-US" dirty="0"/>
          </a:p>
          <a:p>
            <a:endParaRPr lang="ru-RU" dirty="0"/>
          </a:p>
        </p:txBody>
      </p:sp>
      <p:pic>
        <p:nvPicPr>
          <p:cNvPr id="5122" name="Picture 2" descr="C:\Users\User\Desktop\european-heart-academy-logo_escardio-News.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72480" y="332656"/>
            <a:ext cx="2476500" cy="144780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632520" y="1916832"/>
            <a:ext cx="8587159" cy="646331"/>
          </a:xfrm>
          <a:prstGeom prst="rect">
            <a:avLst/>
          </a:prstGeom>
          <a:noFill/>
        </p:spPr>
        <p:txBody>
          <a:bodyPr wrap="none" rtlCol="0">
            <a:spAutoFit/>
          </a:bodyPr>
          <a:lstStyle/>
          <a:p>
            <a:r>
              <a:rPr lang="ru-RU" dirty="0" smtClean="0"/>
              <a:t>Европейское общество кардиологов  совместно с ведущими университетами Европы</a:t>
            </a:r>
          </a:p>
          <a:p>
            <a:r>
              <a:rPr lang="ru-RU" dirty="0" smtClean="0"/>
              <a:t>организует  обучение на получение ученых степеней</a:t>
            </a:r>
            <a:endParaRPr lang="ru-RU" dirty="0"/>
          </a:p>
        </p:txBody>
      </p:sp>
    </p:spTree>
    <p:extLst>
      <p:ext uri="{BB962C8B-B14F-4D97-AF65-F5344CB8AC3E}">
        <p14:creationId xmlns="" xmlns:p14="http://schemas.microsoft.com/office/powerpoint/2010/main" val="3474062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Участие молодых специалистов в деятельности РКО</a:t>
            </a:r>
            <a:endParaRPr lang="ru-RU" dirty="0"/>
          </a:p>
        </p:txBody>
      </p:sp>
      <p:sp>
        <p:nvSpPr>
          <p:cNvPr id="4" name="TextBox 3"/>
          <p:cNvSpPr txBox="1"/>
          <p:nvPr/>
        </p:nvSpPr>
        <p:spPr>
          <a:xfrm>
            <a:off x="560512" y="1700808"/>
            <a:ext cx="3301353" cy="923330"/>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ru-RU" dirty="0" smtClean="0"/>
              <a:t>Включение в Правление:</a:t>
            </a:r>
          </a:p>
          <a:p>
            <a:r>
              <a:rPr lang="ru-RU" dirty="0" smtClean="0"/>
              <a:t>Влияние на стратегию развития</a:t>
            </a:r>
          </a:p>
          <a:p>
            <a:r>
              <a:rPr lang="ru-RU" dirty="0" smtClean="0"/>
              <a:t>общества</a:t>
            </a:r>
          </a:p>
        </p:txBody>
      </p:sp>
      <p:sp>
        <p:nvSpPr>
          <p:cNvPr id="5" name="TextBox 4"/>
          <p:cNvSpPr txBox="1"/>
          <p:nvPr/>
        </p:nvSpPr>
        <p:spPr>
          <a:xfrm>
            <a:off x="5889104" y="1844824"/>
            <a:ext cx="2393604" cy="646331"/>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pPr algn="ctr"/>
            <a:r>
              <a:rPr lang="ru-RU" dirty="0" smtClean="0"/>
              <a:t>Перевод клинических </a:t>
            </a:r>
          </a:p>
          <a:p>
            <a:pPr algn="ctr"/>
            <a:r>
              <a:rPr lang="ru-RU" dirty="0" smtClean="0"/>
              <a:t>рекомендаций</a:t>
            </a:r>
          </a:p>
        </p:txBody>
      </p:sp>
      <p:sp>
        <p:nvSpPr>
          <p:cNvPr id="6" name="TextBox 5"/>
          <p:cNvSpPr txBox="1"/>
          <p:nvPr/>
        </p:nvSpPr>
        <p:spPr>
          <a:xfrm>
            <a:off x="1640632" y="3573016"/>
            <a:ext cx="3437031"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ru-RU" dirty="0" smtClean="0"/>
              <a:t>Участие в Европейских регистрах</a:t>
            </a:r>
          </a:p>
        </p:txBody>
      </p:sp>
      <p:pic>
        <p:nvPicPr>
          <p:cNvPr id="4098" name="Picture 2"/>
          <p:cNvPicPr>
            <a:picLocks noChangeAspect="1" noChangeArrowheads="1"/>
          </p:cNvPicPr>
          <p:nvPr/>
        </p:nvPicPr>
        <p:blipFill>
          <a:blip r:embed="rId2" cstate="print"/>
          <a:srcRect/>
          <a:stretch>
            <a:fillRect/>
          </a:stretch>
        </p:blipFill>
        <p:spPr bwMode="auto">
          <a:xfrm>
            <a:off x="6681192" y="2780928"/>
            <a:ext cx="2304256" cy="3123456"/>
          </a:xfrm>
          <a:prstGeom prst="rect">
            <a:avLst/>
          </a:prstGeom>
          <a:noFill/>
          <a:ln w="9525">
            <a:noFill/>
            <a:miter lim="800000"/>
            <a:headEnd/>
            <a:tailEnd/>
          </a:ln>
        </p:spPr>
      </p:pic>
      <p:sp>
        <p:nvSpPr>
          <p:cNvPr id="8" name="TextBox 7"/>
          <p:cNvSpPr txBox="1"/>
          <p:nvPr/>
        </p:nvSpPr>
        <p:spPr>
          <a:xfrm>
            <a:off x="2504728" y="4797152"/>
            <a:ext cx="3831690" cy="646331"/>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ru-RU" dirty="0" smtClean="0"/>
              <a:t>Перевод субтитров к </a:t>
            </a:r>
            <a:r>
              <a:rPr lang="ru-RU" dirty="0" err="1" smtClean="0"/>
              <a:t>вебинарам</a:t>
            </a:r>
            <a:endParaRPr lang="ru-RU" dirty="0" smtClean="0"/>
          </a:p>
          <a:p>
            <a:r>
              <a:rPr lang="ru-RU" dirty="0" smtClean="0"/>
              <a:t>Европейского общества кардиологов</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95300" y="2420888"/>
            <a:ext cx="8915400" cy="3705276"/>
          </a:xfrm>
        </p:spPr>
        <p:txBody>
          <a:bodyPr/>
          <a:lstStyle/>
          <a:p>
            <a:r>
              <a:rPr lang="ru-RU" dirty="0" smtClean="0"/>
              <a:t>Это лишь капля в море возможностей для молодых специалистов!</a:t>
            </a:r>
          </a:p>
          <a:p>
            <a:r>
              <a:rPr lang="ru-RU" dirty="0" smtClean="0"/>
              <a:t>Ищите и пытайтесь! Все обязательно получится!</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799" y="1916832"/>
            <a:ext cx="4485715" cy="1938992"/>
          </a:xfrm>
          <a:prstGeom prst="rect">
            <a:avLst/>
          </a:prstGeom>
          <a:noFill/>
        </p:spPr>
        <p:txBody>
          <a:bodyPr wrap="square" rtlCol="0">
            <a:spAutoFit/>
          </a:bodyPr>
          <a:lstStyle/>
          <a:p>
            <a:pPr algn="ctr"/>
            <a:r>
              <a:rPr lang="en-US" sz="4000" b="1" dirty="0" smtClean="0">
                <a:solidFill>
                  <a:srgbClr val="008DD2"/>
                </a:solidFill>
                <a:latin typeface="Cambria" pitchFamily="18" charset="0"/>
                <a:hlinkClick r:id="rId2"/>
              </a:rPr>
              <a:t>young@scardio.ru</a:t>
            </a:r>
            <a:endParaRPr lang="en-US" sz="4000" b="1" dirty="0" smtClean="0">
              <a:solidFill>
                <a:srgbClr val="008DD2"/>
              </a:solidFill>
              <a:latin typeface="Cambria" pitchFamily="18" charset="0"/>
            </a:endParaRPr>
          </a:p>
          <a:p>
            <a:pPr algn="ctr"/>
            <a:endParaRPr lang="en-US" sz="4000" b="1" dirty="0" smtClean="0">
              <a:solidFill>
                <a:srgbClr val="008DD2"/>
              </a:solidFill>
              <a:latin typeface="Cambria" pitchFamily="18" charset="0"/>
            </a:endParaRPr>
          </a:p>
          <a:p>
            <a:pPr algn="ctr"/>
            <a:endParaRPr lang="ru-RU" sz="4000" b="1" dirty="0">
              <a:solidFill>
                <a:srgbClr val="008DD2"/>
              </a:solidFill>
              <a:latin typeface="Cambria" pitchFamily="18" charset="0"/>
            </a:endParaRPr>
          </a:p>
        </p:txBody>
      </p:sp>
      <p:sp>
        <p:nvSpPr>
          <p:cNvPr id="3" name="TextBox 2"/>
          <p:cNvSpPr txBox="1"/>
          <p:nvPr/>
        </p:nvSpPr>
        <p:spPr>
          <a:xfrm>
            <a:off x="2565677" y="3501008"/>
            <a:ext cx="5348324" cy="707886"/>
          </a:xfrm>
          <a:prstGeom prst="rect">
            <a:avLst/>
          </a:prstGeom>
          <a:noFill/>
        </p:spPr>
        <p:txBody>
          <a:bodyPr wrap="none" rtlCol="0">
            <a:spAutoFit/>
          </a:bodyPr>
          <a:lstStyle/>
          <a:p>
            <a:pPr algn="ctr"/>
            <a:r>
              <a:rPr lang="en-GB" sz="4000" smtClean="0"/>
              <a:t>Akontsevaya@gnicpm.ru</a:t>
            </a:r>
            <a:endParaRPr lang="ru-RU" sz="4000" b="1" dirty="0">
              <a:solidFill>
                <a:srgbClr val="008DD2"/>
              </a:solidFill>
              <a:latin typeface="Cambria"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1604</TotalTime>
  <Words>1224</Words>
  <Application>Microsoft Office PowerPoint</Application>
  <PresentationFormat>Лист A4 (210x297 мм)</PresentationFormat>
  <Paragraphs>211</Paragraphs>
  <Slides>32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Слайд 1</vt:lpstr>
      <vt:lpstr>Эпиграф</vt:lpstr>
      <vt:lpstr>Секция молодых кардиологов РКО: как все начиналось-1</vt:lpstr>
      <vt:lpstr>Секция молодых кардиологов РКО: как все начиналось-2</vt:lpstr>
      <vt:lpstr>Сообщество молодых кардиологов Европы в рамках ESC сегодня</vt:lpstr>
      <vt:lpstr>Секция молодых кардиологов РКО</vt:lpstr>
      <vt:lpstr>Поддержка молодых специалистов – стратегическое направление деятельности РКО</vt:lpstr>
      <vt:lpstr>Специально организованные мероприятия РКО для молодых специалистов</vt:lpstr>
      <vt:lpstr>Специальные образовательные мероприятия для молодых кардиологов</vt:lpstr>
      <vt:lpstr>I Международный форум молодых кардиологов </vt:lpstr>
      <vt:lpstr>5-дневная школа по эпидемиологии и профилактике в Подмосковье в 2013 году</vt:lpstr>
      <vt:lpstr>Школа молодого кардиолога - 1</vt:lpstr>
      <vt:lpstr>Слайд 13</vt:lpstr>
      <vt:lpstr>Материалы Школ</vt:lpstr>
      <vt:lpstr>Битва эрудитов 2014 и 2015</vt:lpstr>
      <vt:lpstr>Битва эрудитов</vt:lpstr>
      <vt:lpstr>Грантовая поддержка молодых специалистов в 2013-2015 гг</vt:lpstr>
      <vt:lpstr>Гранты на посещение Национального конгресса кардиологов</vt:lpstr>
      <vt:lpstr>Гранты на посещение Российских дней сердца</vt:lpstr>
      <vt:lpstr>Гранты на посещение Специальных мероприятий для молодых кардиологов</vt:lpstr>
      <vt:lpstr>Гранты на посещение Европейского конгресса кардиологов</vt:lpstr>
      <vt:lpstr>Молодые специалисты на Европейском конгрессе кардиологов</vt:lpstr>
      <vt:lpstr>Как вовремя узнать об объявлении грантов на сайт РКО?</vt:lpstr>
      <vt:lpstr>Гранты европейского общества кардиологов и ассоциированных обществ</vt:lpstr>
      <vt:lpstr>Слайд 25</vt:lpstr>
      <vt:lpstr>ESC research grants</vt:lpstr>
      <vt:lpstr>ESC training grants The European Society of Cardiology invites applications for clinical training grants</vt:lpstr>
      <vt:lpstr>ESC research grants </vt:lpstr>
      <vt:lpstr>European heart academy</vt:lpstr>
      <vt:lpstr>Участие молодых специалистов в деятельности РКО</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101</dc:creator>
  <cp:lastModifiedBy>AKontsevaya</cp:lastModifiedBy>
  <cp:revision>111</cp:revision>
  <dcterms:created xsi:type="dcterms:W3CDTF">2013-04-22T13:30:55Z</dcterms:created>
  <dcterms:modified xsi:type="dcterms:W3CDTF">2015-09-18T08:46:48Z</dcterms:modified>
</cp:coreProperties>
</file>