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iagrams/layout1.xml" ContentType="application/vnd.openxmlformats-officedocument.drawingml.diagram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8"/>
  </p:notesMasterIdLst>
  <p:handoutMasterIdLst>
    <p:handoutMasterId r:id="rId29"/>
  </p:handoutMasterIdLst>
  <p:sldIdLst>
    <p:sldId id="427" r:id="rId3"/>
    <p:sldId id="432" r:id="rId4"/>
    <p:sldId id="433" r:id="rId5"/>
    <p:sldId id="435" r:id="rId6"/>
    <p:sldId id="436" r:id="rId7"/>
    <p:sldId id="483" r:id="rId8"/>
    <p:sldId id="441" r:id="rId9"/>
    <p:sldId id="443" r:id="rId10"/>
    <p:sldId id="485" r:id="rId11"/>
    <p:sldId id="444" r:id="rId12"/>
    <p:sldId id="486" r:id="rId13"/>
    <p:sldId id="488" r:id="rId14"/>
    <p:sldId id="451" r:id="rId15"/>
    <p:sldId id="452" r:id="rId16"/>
    <p:sldId id="453" r:id="rId17"/>
    <p:sldId id="454" r:id="rId18"/>
    <p:sldId id="499" r:id="rId19"/>
    <p:sldId id="501" r:id="rId20"/>
    <p:sldId id="461" r:id="rId21"/>
    <p:sldId id="502" r:id="rId22"/>
    <p:sldId id="503" r:id="rId23"/>
    <p:sldId id="504" r:id="rId24"/>
    <p:sldId id="505" r:id="rId25"/>
    <p:sldId id="506" r:id="rId26"/>
    <p:sldId id="507" r:id="rId27"/>
  </p:sldIdLst>
  <p:sldSz cx="12188825" cy="6858000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orient="horz" pos="4030">
          <p15:clr>
            <a:srgbClr val="A4A3A4"/>
          </p15:clr>
        </p15:guide>
        <p15:guide id="3" orient="horz" pos="1152">
          <p15:clr>
            <a:srgbClr val="A4A3A4"/>
          </p15:clr>
        </p15:guide>
        <p15:guide id="4" orient="horz" pos="1018">
          <p15:clr>
            <a:srgbClr val="A4A3A4"/>
          </p15:clr>
        </p15:guide>
        <p15:guide id="5" orient="horz" pos="3886">
          <p15:clr>
            <a:srgbClr val="A4A3A4"/>
          </p15:clr>
        </p15:guide>
        <p15:guide id="6" orient="horz" pos="2928">
          <p15:clr>
            <a:srgbClr val="A4A3A4"/>
          </p15:clr>
        </p15:guide>
        <p15:guide id="7" orient="horz" pos="3072">
          <p15:clr>
            <a:srgbClr val="A4A3A4"/>
          </p15:clr>
        </p15:guide>
        <p15:guide id="8" orient="horz" pos="407">
          <p15:clr>
            <a:srgbClr val="A4A3A4"/>
          </p15:clr>
        </p15:guide>
        <p15:guide id="9" pos="3839">
          <p15:clr>
            <a:srgbClr val="A4A3A4"/>
          </p15:clr>
        </p15:guide>
        <p15:guide id="10" pos="959">
          <p15:clr>
            <a:srgbClr val="A4A3A4"/>
          </p15:clr>
        </p15:guide>
        <p15:guide id="11" pos="7151">
          <p15:clr>
            <a:srgbClr val="A4A3A4"/>
          </p15:clr>
        </p15:guide>
        <p15:guide id="12" pos="671">
          <p15:clr>
            <a:srgbClr val="A4A3A4"/>
          </p15:clr>
        </p15:guide>
        <p15:guide id="13" pos="4991">
          <p15:clr>
            <a:srgbClr val="A4A3A4"/>
          </p15:clr>
        </p15:guide>
        <p15:guide id="14" pos="7007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828282"/>
    <a:srgbClr val="6E90FE"/>
    <a:srgbClr val="8086FC"/>
    <a:srgbClr val="6D6DFB"/>
    <a:srgbClr val="4E78F0"/>
    <a:srgbClr val="F0932C"/>
    <a:srgbClr val="92C610"/>
    <a:srgbClr val="9FD812"/>
    <a:srgbClr val="E05F2C"/>
    <a:srgbClr val="0ABEB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6899" autoAdjust="0"/>
    <p:restoredTop sz="90652" autoAdjust="0"/>
  </p:normalViewPr>
  <p:slideViewPr>
    <p:cSldViewPr showGuides="1">
      <p:cViewPr varScale="1">
        <p:scale>
          <a:sx n="45" d="100"/>
          <a:sy n="45" d="100"/>
        </p:scale>
        <p:origin x="-774" y="-96"/>
      </p:cViewPr>
      <p:guideLst>
        <p:guide orient="horz" pos="2160"/>
        <p:guide orient="horz" pos="4030"/>
        <p:guide orient="horz" pos="1152"/>
        <p:guide orient="horz" pos="1018"/>
        <p:guide orient="horz" pos="3886"/>
        <p:guide orient="horz" pos="2928"/>
        <p:guide orient="horz" pos="3072"/>
        <p:guide orient="horz" pos="407"/>
        <p:guide pos="3839"/>
        <p:guide pos="959"/>
        <p:guide pos="7151"/>
        <p:guide pos="671"/>
        <p:guide pos="4991"/>
        <p:guide pos="700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218"/>
    </p:cViewPr>
  </p:sorterViewPr>
  <p:notesViewPr>
    <p:cSldViewPr showGuides="1">
      <p:cViewPr varScale="1">
        <p:scale>
          <a:sx n="83" d="100"/>
          <a:sy n="83" d="100"/>
        </p:scale>
        <p:origin x="1194" y="66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111\Documents\&#1040;&#1085;&#1085;&#1072;\&#1055;&#1088;&#1077;&#1079;&#1077;&#1085;&#1090;&#1072;&#1094;&#1080;&#1080;\&#1050;&#1086;&#1085;&#1075;&#1088;&#1077;&#1089;&#1089;%20&#1082;&#1072;&#1088;&#1076;&#1080;&#1086;&#1083;&#1086;&#1075;&#1086;&#1074;%20&#1058;&#1091;&#1088;&#1094;&#1080;&#1080;\&#1056;&#1072;&#1089;&#1095;&#1077;&#1090;&#1099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ocuments\&#1040;&#1085;&#1085;&#1072;\&#1055;&#1088;&#1077;&#1079;&#1077;&#1085;&#1090;&#1072;&#1094;&#1080;&#1080;\&#1055;&#1088;&#1086;&#1092;&#1080;&#1083;&#1072;&#1082;&#1090;&#1080;&#1095;&#1077;&#1089;&#1082;&#1072;&#1103;%20&#1082;&#1086;&#1085;&#1092;&#1077;&#1088;&#1077;&#1085;&#1094;&#1080;&#1103;_2013\&#1069;&#1087;&#1080;&#1076;&#1077;&#1084;&#1080;&#1086;&#1083;&#1086;&#1075;&#1080;&#1103;\&#1043;&#1088;&#1072;&#1092;&#1080;&#1082;&#1080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5;&#1088;&#1077;&#1079;&#1077;&#1085;&#1090;&#1072;&#1094;&#1080;&#1103;\&#1050;&#1086;&#1085;&#1075;&#1088;&#1077;&#1089;&#1089;%20&#1082;&#1072;&#1088;&#1076;&#1080;&#1086;&#1083;&#1086;&#1075;&#1086;&#1074;%20&#1058;&#1091;&#1088;&#1094;&#1080;&#1080;\&#1056;&#1072;&#1089;&#1095;&#1077;&#1090;&#1099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5;&#1088;&#1077;&#1079;&#1077;&#1085;&#1090;&#1072;&#1094;&#1080;&#1103;\&#1050;&#1086;&#1085;&#1075;&#1088;&#1077;&#1089;&#1089;%20&#1082;&#1072;&#1088;&#1076;&#1080;&#1086;&#1083;&#1086;&#1075;&#1086;&#1074;%20&#1058;&#1091;&#1088;&#1094;&#1080;&#1080;\&#1056;&#1072;&#1089;&#1095;&#1077;&#1090;&#1099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us\Desktop\&#1050;&#1086;&#1085;&#1075;&#1088;&#1077;&#1089;&#1089;%20&#1082;&#1072;&#1088;&#1076;&#1080;&#1086;&#1083;&#1086;&#1075;&#1086;&#1074;%20&#1058;&#1091;&#1088;&#1094;&#1080;&#1080;\&#1056;&#1072;&#1089;&#1095;&#1077;&#1090;&#1099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5;&#1088;&#1077;&#1079;&#1077;&#1085;&#1090;&#1072;&#1094;&#1080;&#1103;\&#1050;&#1086;&#1085;&#1075;&#1088;&#1077;&#1089;&#1089;%20&#1082;&#1072;&#1088;&#1076;&#1080;&#1086;&#1083;&#1086;&#1075;&#1086;&#1074;%20&#1058;&#1091;&#1088;&#1094;&#1080;&#1080;\&#1056;&#1072;&#1089;&#1095;&#1077;&#1090;&#1099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us\Desktop\&#1056;&#1072;&#1089;&#1095;&#1077;&#1090;&#1099;%202012%20&#1056;&#1060;%20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 участники</c:v>
                </c:pt>
              </c:strCache>
            </c:strRef>
          </c:tx>
          <c:spPr>
            <a:solidFill>
              <a:srgbClr val="00B05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1.1190069562205267E-2"/>
                  <c:y val="-3.1250000000000062E-2"/>
                </c:manualLayout>
              </c:layout>
              <c:showVal val="1"/>
            </c:dLbl>
            <c:dLbl>
              <c:idx val="1"/>
              <c:layout>
                <c:manualLayout>
                  <c:x val="1.4387232294263847E-2"/>
                  <c:y val="-2.500000000000005E-2"/>
                </c:manualLayout>
              </c:layout>
              <c:showVal val="1"/>
            </c:dLbl>
            <c:showVal val="1"/>
          </c:dLbls>
          <c:cat>
            <c:strRef>
              <c:f>Лист1!$A$2:$A$3</c:f>
              <c:strCache>
                <c:ptCount val="2"/>
                <c:pt idx="0">
                  <c:v>5 лет</c:v>
                </c:pt>
                <c:pt idx="1">
                  <c:v>10 years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50.9</c:v>
                </c:pt>
                <c:pt idx="1">
                  <c:v>143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 ССЗ</c:v>
                </c:pt>
              </c:strCache>
            </c:strRef>
          </c:tx>
          <c:spPr>
            <a:solidFill>
              <a:srgbClr val="FE26EF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2.2380139124410486E-2"/>
                  <c:y val="-6.2500000000000533E-3"/>
                </c:manualLayout>
              </c:layout>
              <c:showVal val="1"/>
            </c:dLbl>
            <c:dLbl>
              <c:idx val="1"/>
              <c:layout>
                <c:manualLayout>
                  <c:x val="2.5577301856469413E-2"/>
                  <c:y val="-3.1250000000000292E-3"/>
                </c:manualLayout>
              </c:layout>
              <c:showVal val="1"/>
            </c:dLbl>
            <c:showVal val="1"/>
          </c:dLbls>
          <c:cat>
            <c:strRef>
              <c:f>Лист1!$A$2:$A$3</c:f>
              <c:strCache>
                <c:ptCount val="2"/>
                <c:pt idx="0">
                  <c:v>5 лет</c:v>
                </c:pt>
                <c:pt idx="1">
                  <c:v>10 years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49.9</c:v>
                </c:pt>
                <c:pt idx="1">
                  <c:v>132.5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 ИБС</c:v>
                </c:pt>
              </c:strCache>
            </c:strRef>
          </c:tx>
          <c:spPr>
            <a:solidFill>
              <a:srgbClr val="FFFF0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2.3978720490439732E-2"/>
                  <c:y val="-9.3750000000001523E-3"/>
                </c:manualLayout>
              </c:layout>
              <c:showVal val="1"/>
            </c:dLbl>
            <c:dLbl>
              <c:idx val="1"/>
              <c:layout>
                <c:manualLayout>
                  <c:x val="3.6767371418674775E-2"/>
                  <c:y val="-2.500000000000005E-2"/>
                </c:manualLayout>
              </c:layout>
              <c:showVal val="1"/>
            </c:dLbl>
            <c:showVal val="1"/>
          </c:dLbls>
          <c:cat>
            <c:strRef>
              <c:f>Лист1!$A$2:$A$3</c:f>
              <c:strCache>
                <c:ptCount val="2"/>
                <c:pt idx="0">
                  <c:v>5 лет</c:v>
                </c:pt>
                <c:pt idx="1">
                  <c:v>10 years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12.9</c:v>
                </c:pt>
                <c:pt idx="1">
                  <c:v>112.1</c:v>
                </c:pt>
              </c:numCache>
            </c:numRef>
          </c:val>
        </c:ser>
        <c:shape val="box"/>
        <c:axId val="60521856"/>
        <c:axId val="60548224"/>
        <c:axId val="0"/>
      </c:bar3DChart>
      <c:catAx>
        <c:axId val="60521856"/>
        <c:scaling>
          <c:orientation val="minMax"/>
        </c:scaling>
        <c:delete val="1"/>
        <c:axPos val="b"/>
        <c:tickLblPos val="none"/>
        <c:crossAx val="60548224"/>
        <c:crosses val="autoZero"/>
        <c:auto val="1"/>
        <c:lblAlgn val="ctr"/>
        <c:lblOffset val="100"/>
      </c:catAx>
      <c:valAx>
        <c:axId val="60548224"/>
        <c:scaling>
          <c:orientation val="minMax"/>
        </c:scaling>
        <c:axPos val="l"/>
        <c:majorGridlines/>
        <c:numFmt formatCode="General" sourceLinked="1"/>
        <c:tickLblPos val="nextTo"/>
        <c:crossAx val="60521856"/>
        <c:crosses val="autoZero"/>
        <c:crossBetween val="between"/>
      </c:valAx>
    </c:plotArea>
    <c:legend>
      <c:legendPos val="b"/>
      <c:layout/>
    </c:legend>
    <c:plotVisOnly val="1"/>
  </c:chart>
  <c:txPr>
    <a:bodyPr/>
    <a:lstStyle/>
    <a:p>
      <a:pPr>
        <a:defRPr sz="1800"/>
      </a:pPr>
      <a:endParaRPr lang="ru-RU"/>
    </a:p>
  </c:txPr>
  <c:externalData r:id="rId2"/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>
        <c:manualLayout>
          <c:layoutTarget val="inner"/>
          <c:xMode val="edge"/>
          <c:yMode val="edge"/>
          <c:x val="0.13442322328718564"/>
          <c:y val="3.0787397045688107E-2"/>
          <c:w val="0.85246483404194451"/>
          <c:h val="0.8570975528537188"/>
        </c:manualLayout>
      </c:layout>
      <c:bar3DChart>
        <c:barDir val="col"/>
        <c:grouping val="clustered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 prst="angle"/>
            </a:sp3d>
          </c:spPr>
          <c:dLbls>
            <c:dLbl>
              <c:idx val="0"/>
              <c:layout>
                <c:manualLayout>
                  <c:x val="3.1778250865019016E-2"/>
                  <c:y val="-7.2770431581125922E-2"/>
                </c:manualLayout>
              </c:layout>
              <c:showVal val="1"/>
            </c:dLbl>
            <c:dLbl>
              <c:idx val="1"/>
              <c:layout>
                <c:manualLayout>
                  <c:x val="3.1778250865019016E-2"/>
                  <c:y val="-4.7580522706972467E-2"/>
                </c:manualLayout>
              </c:layout>
              <c:showVal val="1"/>
            </c:dLbl>
            <c:dLbl>
              <c:idx val="2"/>
              <c:layout>
                <c:manualLayout>
                  <c:x val="1.747803797576045E-2"/>
                  <c:y val="-6.7172502645137674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Val val="1"/>
          </c:dLbls>
          <c:cat>
            <c:strRef>
              <c:f>Лист1!$J$103:$J$105</c:f>
              <c:strCache>
                <c:ptCount val="3"/>
                <c:pt idx="0">
                  <c:v>ССЗ</c:v>
                </c:pt>
                <c:pt idx="1">
                  <c:v>Рак</c:v>
                </c:pt>
                <c:pt idx="2">
                  <c:v>ВИЧ</c:v>
                </c:pt>
              </c:strCache>
            </c:strRef>
          </c:cat>
          <c:val>
            <c:numRef>
              <c:f>Лист1!$K$103:$K$105</c:f>
              <c:numCache>
                <c:formatCode>General</c:formatCode>
                <c:ptCount val="3"/>
                <c:pt idx="0">
                  <c:v>310.2</c:v>
                </c:pt>
                <c:pt idx="1">
                  <c:v>146.19999999999999</c:v>
                </c:pt>
                <c:pt idx="2">
                  <c:v>22.4</c:v>
                </c:pt>
              </c:numCache>
            </c:numRef>
          </c:val>
        </c:ser>
        <c:shape val="box"/>
        <c:axId val="63386368"/>
        <c:axId val="63387904"/>
        <c:axId val="0"/>
      </c:bar3DChart>
      <c:catAx>
        <c:axId val="63386368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 b="1"/>
            </a:pPr>
            <a:endParaRPr lang="ru-RU"/>
          </a:p>
        </c:txPr>
        <c:crossAx val="63387904"/>
        <c:crosses val="autoZero"/>
        <c:auto val="1"/>
        <c:lblAlgn val="ctr"/>
        <c:lblOffset val="100"/>
      </c:catAx>
      <c:valAx>
        <c:axId val="63387904"/>
        <c:scaling>
          <c:orientation val="minMax"/>
        </c:scaling>
        <c:axPos val="l"/>
        <c:majorGridlines/>
        <c:numFmt formatCode="General" sourceLinked="1"/>
        <c:tickLblPos val="nextTo"/>
        <c:crossAx val="63386368"/>
        <c:crosses val="autoZero"/>
        <c:crossBetween val="between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dLbls>
            <c:showVal val="1"/>
          </c:dLbls>
          <c:cat>
            <c:strRef>
              <c:f>Лист1!$G$152:$G$159</c:f>
              <c:strCache>
                <c:ptCount val="8"/>
                <c:pt idx="0">
                  <c:v>Избыточный вес</c:v>
                </c:pt>
                <c:pt idx="1">
                  <c:v>НФА</c:v>
                </c:pt>
                <c:pt idx="2">
                  <c:v>ГХС</c:v>
                </c:pt>
                <c:pt idx="3">
                  <c:v>АГ</c:v>
                </c:pt>
                <c:pt idx="4">
                  <c:v>Курение</c:v>
                </c:pt>
                <c:pt idx="5">
                  <c:v>Депрессия</c:v>
                </c:pt>
                <c:pt idx="6">
                  <c:v>СД</c:v>
                </c:pt>
                <c:pt idx="7">
                  <c:v>Низкое потребление овощей и фруктов</c:v>
                </c:pt>
              </c:strCache>
            </c:strRef>
          </c:cat>
          <c:val>
            <c:numRef>
              <c:f>Лист1!$H$152:$H$159</c:f>
              <c:numCache>
                <c:formatCode>General</c:formatCode>
                <c:ptCount val="8"/>
                <c:pt idx="0">
                  <c:v>15.57</c:v>
                </c:pt>
                <c:pt idx="1">
                  <c:v>11.9</c:v>
                </c:pt>
                <c:pt idx="2">
                  <c:v>10.3</c:v>
                </c:pt>
                <c:pt idx="3">
                  <c:v>4.58</c:v>
                </c:pt>
                <c:pt idx="4">
                  <c:v>4.2699999999999996</c:v>
                </c:pt>
                <c:pt idx="5">
                  <c:v>3.9299999999999997</c:v>
                </c:pt>
                <c:pt idx="6">
                  <c:v>3.71</c:v>
                </c:pt>
                <c:pt idx="7">
                  <c:v>3.07</c:v>
                </c:pt>
              </c:numCache>
            </c:numRef>
          </c:val>
        </c:ser>
        <c:shape val="box"/>
        <c:axId val="63432960"/>
        <c:axId val="63504384"/>
        <c:axId val="0"/>
      </c:bar3DChart>
      <c:catAx>
        <c:axId val="63432960"/>
        <c:scaling>
          <c:orientation val="minMax"/>
        </c:scaling>
        <c:axPos val="b"/>
        <c:tickLblPos val="nextTo"/>
        <c:crossAx val="63504384"/>
        <c:crosses val="autoZero"/>
        <c:auto val="1"/>
        <c:lblAlgn val="ctr"/>
        <c:lblOffset val="100"/>
      </c:catAx>
      <c:valAx>
        <c:axId val="63504384"/>
        <c:scaling>
          <c:orientation val="minMax"/>
        </c:scaling>
        <c:axPos val="l"/>
        <c:majorGridlines/>
        <c:numFmt formatCode="General" sourceLinked="1"/>
        <c:tickLblPos val="nextTo"/>
        <c:crossAx val="63432960"/>
        <c:crosses val="autoZero"/>
        <c:crossBetween val="between"/>
      </c:valAx>
    </c:plotArea>
    <c:plotVisOnly val="1"/>
  </c:chart>
  <c:txPr>
    <a:bodyPr/>
    <a:lstStyle/>
    <a:p>
      <a:pPr>
        <a:defRPr sz="10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showVal val="1"/>
            <c:showLeaderLines val="1"/>
          </c:dLbls>
          <c:cat>
            <c:strRef>
              <c:f>Лист1!$Q$40:$Q$41</c:f>
              <c:strCache>
                <c:ptCount val="2"/>
                <c:pt idx="0">
                  <c:v>Затраты системы здравоохранения</c:v>
                </c:pt>
                <c:pt idx="1">
                  <c:v>Потери в экономике</c:v>
                </c:pt>
              </c:strCache>
            </c:strRef>
          </c:cat>
          <c:val>
            <c:numRef>
              <c:f>Лист1!$R$40:$R$41</c:f>
              <c:numCache>
                <c:formatCode>0%</c:formatCode>
                <c:ptCount val="2"/>
                <c:pt idx="0">
                  <c:v>0.61000000000000065</c:v>
                </c:pt>
                <c:pt idx="1">
                  <c:v>0.39000000000000073</c:v>
                </c:pt>
              </c:numCache>
            </c:numRef>
          </c:val>
        </c:ser>
      </c:pie3DChart>
    </c:plotArea>
    <c:legend>
      <c:legendPos val="b"/>
      <c:layout/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showVal val="1"/>
            <c:showLeaderLines val="1"/>
          </c:dLbls>
          <c:cat>
            <c:strRef>
              <c:f>Лист1!$Q$49:$Q$50</c:f>
              <c:strCache>
                <c:ptCount val="2"/>
                <c:pt idx="0">
                  <c:v>Затраты системы здравоохранения</c:v>
                </c:pt>
                <c:pt idx="1">
                  <c:v>Потери в экономике</c:v>
                </c:pt>
              </c:strCache>
            </c:strRef>
          </c:cat>
          <c:val>
            <c:numRef>
              <c:f>Лист1!$R$49:$R$50</c:f>
              <c:numCache>
                <c:formatCode>0%</c:formatCode>
                <c:ptCount val="2"/>
                <c:pt idx="0">
                  <c:v>0.21300000000000024</c:v>
                </c:pt>
                <c:pt idx="1">
                  <c:v>0.78700000000000003</c:v>
                </c:pt>
              </c:numCache>
            </c:numRef>
          </c:val>
        </c:ser>
      </c:pie3DChart>
    </c:plotArea>
    <c:legend>
      <c:legendPos val="b"/>
      <c:layout/>
    </c:legend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2.4691700922119898E-2"/>
                  <c:y val="-2.2515228804364632E-2"/>
                </c:manualLayout>
              </c:layout>
              <c:showVal val="1"/>
            </c:dLbl>
            <c:dLbl>
              <c:idx val="1"/>
              <c:layout>
                <c:manualLayout>
                  <c:x val="1.7636929230085613E-2"/>
                  <c:y val="-3.3772843206546804E-2"/>
                </c:manualLayout>
              </c:layout>
              <c:showVal val="1"/>
            </c:dLbl>
            <c:dLbl>
              <c:idx val="2"/>
              <c:layout>
                <c:manualLayout>
                  <c:x val="2.4691700922119898E-2"/>
                  <c:y val="-3.7525381340607592E-3"/>
                </c:manualLayout>
              </c:layout>
              <c:showVal val="1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</c:dLbls>
          <c:cat>
            <c:strRef>
              <c:f>Лист1!$M$168:$M$170</c:f>
              <c:strCache>
                <c:ptCount val="3"/>
                <c:pt idx="0">
                  <c:v>ALL</c:v>
                </c:pt>
                <c:pt idx="1">
                  <c:v>Men</c:v>
                </c:pt>
                <c:pt idx="2">
                  <c:v>Women</c:v>
                </c:pt>
              </c:strCache>
            </c:strRef>
          </c:cat>
          <c:val>
            <c:numRef>
              <c:f>Лист1!$N$168:$N$170</c:f>
              <c:numCache>
                <c:formatCode>General</c:formatCode>
                <c:ptCount val="3"/>
                <c:pt idx="0">
                  <c:v>1.9000000000000001</c:v>
                </c:pt>
                <c:pt idx="1">
                  <c:v>3.7</c:v>
                </c:pt>
                <c:pt idx="2">
                  <c:v>1.1000000000000001</c:v>
                </c:pt>
              </c:numCache>
            </c:numRef>
          </c:val>
        </c:ser>
        <c:shape val="box"/>
        <c:axId val="63476480"/>
        <c:axId val="63478016"/>
        <c:axId val="0"/>
      </c:bar3DChart>
      <c:catAx>
        <c:axId val="63476480"/>
        <c:scaling>
          <c:orientation val="minMax"/>
        </c:scaling>
        <c:axPos val="b"/>
        <c:tickLblPos val="nextTo"/>
        <c:crossAx val="63478016"/>
        <c:crosses val="autoZero"/>
        <c:auto val="1"/>
        <c:lblAlgn val="ctr"/>
        <c:lblOffset val="100"/>
      </c:catAx>
      <c:valAx>
        <c:axId val="63478016"/>
        <c:scaling>
          <c:orientation val="minMax"/>
          <c:max val="25"/>
        </c:scaling>
        <c:axPos val="l"/>
        <c:majorGridlines/>
        <c:numFmt formatCode="General" sourceLinked="1"/>
        <c:tickLblPos val="nextTo"/>
        <c:crossAx val="63476480"/>
        <c:crosses val="autoZero"/>
        <c:crossBetween val="between"/>
        <c:majorUnit val="5"/>
      </c:valAx>
    </c:plotArea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Лист1!$J$13</c:f>
              <c:strCache>
                <c:ptCount val="1"/>
                <c:pt idx="0">
                  <c:v>ССЗ</c:v>
                </c:pt>
              </c:strCache>
            </c:strRef>
          </c:tx>
          <c:dLbls>
            <c:dLbl>
              <c:idx val="0"/>
              <c:layout>
                <c:manualLayout>
                  <c:x val="4.6653416361720464E-3"/>
                  <c:y val="-3.2463762188517813E-2"/>
                </c:manualLayout>
              </c:layout>
              <c:showVal val="1"/>
            </c:dLbl>
            <c:dLbl>
              <c:idx val="1"/>
              <c:layout>
                <c:manualLayout>
                  <c:x val="1.1663354090430176E-2"/>
                  <c:y val="-3.7101442501163262E-2"/>
                </c:manualLayout>
              </c:layout>
              <c:showVal val="1"/>
            </c:dLbl>
            <c:dLbl>
              <c:idx val="2"/>
              <c:layout>
                <c:manualLayout>
                  <c:x val="4.6653416361721323E-3"/>
                  <c:y val="-2.3188401563226921E-2"/>
                </c:manualLayout>
              </c:layout>
              <c:showVal val="1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</c:dLbls>
          <c:cat>
            <c:strRef>
              <c:f>Лист1!$I$14:$I$16</c:f>
              <c:strCache>
                <c:ptCount val="3"/>
                <c:pt idx="0">
                  <c:v>Все</c:v>
                </c:pt>
                <c:pt idx="1">
                  <c:v>Мужчины</c:v>
                </c:pt>
                <c:pt idx="2">
                  <c:v>Женщины</c:v>
                </c:pt>
              </c:strCache>
            </c:strRef>
          </c:cat>
          <c:val>
            <c:numRef>
              <c:f>Лист1!$J$14:$J$16</c:f>
              <c:numCache>
                <c:formatCode>General</c:formatCode>
                <c:ptCount val="3"/>
                <c:pt idx="0">
                  <c:v>11.1</c:v>
                </c:pt>
                <c:pt idx="1">
                  <c:v>22.1</c:v>
                </c:pt>
                <c:pt idx="2">
                  <c:v>3.4</c:v>
                </c:pt>
              </c:numCache>
            </c:numRef>
          </c:val>
        </c:ser>
        <c:ser>
          <c:idx val="1"/>
          <c:order val="1"/>
          <c:tx>
            <c:strRef>
              <c:f>Лист1!$K$13</c:f>
              <c:strCache>
                <c:ptCount val="1"/>
                <c:pt idx="0">
                  <c:v>ИБС</c:v>
                </c:pt>
              </c:strCache>
            </c:strRef>
          </c:tx>
          <c:dLbls>
            <c:dLbl>
              <c:idx val="0"/>
              <c:layout>
                <c:manualLayout>
                  <c:x val="1.6328695726602185E-2"/>
                  <c:y val="-2.7826081875872311E-2"/>
                </c:manualLayout>
              </c:layout>
              <c:showVal val="1"/>
            </c:dLbl>
            <c:dLbl>
              <c:idx val="1"/>
              <c:layout>
                <c:manualLayout>
                  <c:x val="2.7637673032763717E-2"/>
                  <c:y val="-2.3626673755826076E-2"/>
                </c:manualLayout>
              </c:layout>
              <c:showVal val="1"/>
            </c:dLbl>
            <c:dLbl>
              <c:idx val="2"/>
              <c:layout>
                <c:manualLayout>
                  <c:x val="9.330683272344131E-3"/>
                  <c:y val="-1.3913040937936157E-2"/>
                </c:manualLayout>
              </c:layout>
              <c:showVal val="1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</c:dLbls>
          <c:cat>
            <c:strRef>
              <c:f>Лист1!$I$14:$I$16</c:f>
              <c:strCache>
                <c:ptCount val="3"/>
                <c:pt idx="0">
                  <c:v>Все</c:v>
                </c:pt>
                <c:pt idx="1">
                  <c:v>Мужчины</c:v>
                </c:pt>
                <c:pt idx="2">
                  <c:v>Женщины</c:v>
                </c:pt>
              </c:strCache>
            </c:strRef>
          </c:cat>
          <c:val>
            <c:numRef>
              <c:f>Лист1!$K$14:$K$16</c:f>
              <c:numCache>
                <c:formatCode>General</c:formatCode>
                <c:ptCount val="3"/>
                <c:pt idx="0">
                  <c:v>4.5</c:v>
                </c:pt>
                <c:pt idx="1">
                  <c:v>9.1</c:v>
                </c:pt>
                <c:pt idx="2">
                  <c:v>0.9</c:v>
                </c:pt>
              </c:numCache>
            </c:numRef>
          </c:val>
        </c:ser>
        <c:ser>
          <c:idx val="2"/>
          <c:order val="2"/>
          <c:tx>
            <c:strRef>
              <c:f>Лист1!$L$13</c:f>
              <c:strCache>
                <c:ptCount val="1"/>
                <c:pt idx="0">
                  <c:v>ЦВЗ</c:v>
                </c:pt>
              </c:strCache>
            </c:strRef>
          </c:tx>
          <c:dLbls>
            <c:dLbl>
              <c:idx val="0"/>
              <c:layout>
                <c:manualLayout>
                  <c:x val="1.8661366544688234E-2"/>
                  <c:y val="-2.7826081875872311E-2"/>
                </c:manualLayout>
              </c:layout>
              <c:showVal val="1"/>
            </c:dLbl>
            <c:dLbl>
              <c:idx val="1"/>
              <c:layout>
                <c:manualLayout>
                  <c:x val="2.1535368620028843E-2"/>
                  <c:y val="-4.7507287550060513E-2"/>
                </c:manualLayout>
              </c:layout>
              <c:showVal val="1"/>
            </c:dLbl>
            <c:dLbl>
              <c:idx val="2"/>
              <c:layout>
                <c:manualLayout>
                  <c:x val="1.1663354090430176E-2"/>
                  <c:y val="-2.3188401563226834E-2"/>
                </c:manualLayout>
              </c:layout>
              <c:showVal val="1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</c:dLbls>
          <c:cat>
            <c:strRef>
              <c:f>Лист1!$I$14:$I$16</c:f>
              <c:strCache>
                <c:ptCount val="3"/>
                <c:pt idx="0">
                  <c:v>Все</c:v>
                </c:pt>
                <c:pt idx="1">
                  <c:v>Мужчины</c:v>
                </c:pt>
                <c:pt idx="2">
                  <c:v>Женщины</c:v>
                </c:pt>
              </c:strCache>
            </c:strRef>
          </c:cat>
          <c:val>
            <c:numRef>
              <c:f>Лист1!$L$14:$L$16</c:f>
              <c:numCache>
                <c:formatCode>General</c:formatCode>
                <c:ptCount val="3"/>
                <c:pt idx="0">
                  <c:v>1.9000000000000001</c:v>
                </c:pt>
                <c:pt idx="1">
                  <c:v>3.5</c:v>
                </c:pt>
                <c:pt idx="2">
                  <c:v>0.8</c:v>
                </c:pt>
              </c:numCache>
            </c:numRef>
          </c:val>
        </c:ser>
        <c:shape val="box"/>
        <c:axId val="63594880"/>
        <c:axId val="63596416"/>
        <c:axId val="0"/>
      </c:bar3DChart>
      <c:catAx>
        <c:axId val="63594880"/>
        <c:scaling>
          <c:orientation val="minMax"/>
        </c:scaling>
        <c:axPos val="b"/>
        <c:tickLblPos val="nextTo"/>
        <c:crossAx val="63596416"/>
        <c:crosses val="autoZero"/>
        <c:auto val="1"/>
        <c:lblAlgn val="ctr"/>
        <c:lblOffset val="100"/>
      </c:catAx>
      <c:valAx>
        <c:axId val="63596416"/>
        <c:scaling>
          <c:orientation val="minMax"/>
        </c:scaling>
        <c:axPos val="l"/>
        <c:majorGridlines/>
        <c:numFmt formatCode="General" sourceLinked="1"/>
        <c:tickLblPos val="nextTo"/>
        <c:crossAx val="63594880"/>
        <c:crosses val="autoZero"/>
        <c:crossBetween val="between"/>
      </c:valAx>
    </c:plotArea>
    <c:legend>
      <c:legendPos val="b"/>
      <c:layout/>
    </c:legend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dLbls>
            <c:dLbl>
              <c:idx val="0"/>
              <c:layout>
                <c:manualLayout>
                  <c:x val="1.1111111111111125E-2"/>
                  <c:y val="-3.2407407407407531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/>
                      <a:t>12,5</a:t>
                    </a:r>
                    <a:r>
                      <a:rPr lang="ru-RU" sz="1200" b="1"/>
                      <a:t>%</a:t>
                    </a:r>
                    <a:endParaRPr lang="en-US" sz="1200" b="1"/>
                  </a:p>
                </c:rich>
              </c:tx>
              <c:showVal val="1"/>
            </c:dLbl>
            <c:dLbl>
              <c:idx val="1"/>
              <c:layout>
                <c:manualLayout>
                  <c:x val="1.6666666666666701E-2"/>
                  <c:y val="-2.7777777777777936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/>
                      <a:t>3,5</a:t>
                    </a:r>
                    <a:r>
                      <a:rPr lang="ru-RU" sz="1200" b="1"/>
                      <a:t>%</a:t>
                    </a:r>
                    <a:endParaRPr lang="en-US" sz="1200" b="1"/>
                  </a:p>
                </c:rich>
              </c:tx>
              <c:showVal val="1"/>
            </c:dLbl>
            <c:dLbl>
              <c:idx val="2"/>
              <c:layout>
                <c:manualLayout>
                  <c:x val="2.7777777777777974E-3"/>
                  <c:y val="-1.8518518518518566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/>
                      <a:t>6,8</a:t>
                    </a:r>
                    <a:r>
                      <a:rPr lang="ru-RU" sz="1200" b="1"/>
                      <a:t>%</a:t>
                    </a:r>
                    <a:endParaRPr lang="en-US" sz="1200" b="1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</c:dLbls>
          <c:cat>
            <c:strRef>
              <c:f>Лист4!$C$58:$C$60</c:f>
              <c:strCache>
                <c:ptCount val="3"/>
                <c:pt idx="0">
                  <c:v>ИМ</c:v>
                </c:pt>
                <c:pt idx="1">
                  <c:v>НС</c:v>
                </c:pt>
                <c:pt idx="2">
                  <c:v>ОКС</c:v>
                </c:pt>
              </c:strCache>
            </c:strRef>
          </c:cat>
          <c:val>
            <c:numRef>
              <c:f>Лист4!$D$58:$D$60</c:f>
              <c:numCache>
                <c:formatCode>#,##0.0</c:formatCode>
                <c:ptCount val="3"/>
                <c:pt idx="0">
                  <c:v>12.49906033739415</c:v>
                </c:pt>
                <c:pt idx="1">
                  <c:v>3.5209787162040906</c:v>
                </c:pt>
                <c:pt idx="2">
                  <c:v>6.8158914131128014</c:v>
                </c:pt>
              </c:numCache>
            </c:numRef>
          </c:val>
        </c:ser>
        <c:shape val="box"/>
        <c:axId val="63720064"/>
        <c:axId val="63734144"/>
        <c:axId val="0"/>
      </c:bar3DChart>
      <c:catAx>
        <c:axId val="63720064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63734144"/>
        <c:crosses val="autoZero"/>
        <c:auto val="1"/>
        <c:lblAlgn val="ctr"/>
        <c:lblOffset val="100"/>
      </c:catAx>
      <c:valAx>
        <c:axId val="63734144"/>
        <c:scaling>
          <c:orientation val="minMax"/>
        </c:scaling>
        <c:axPos val="l"/>
        <c:majorGridlines/>
        <c:numFmt formatCode="#,##0.0" sourceLinked="1"/>
        <c:tickLblPos val="nextTo"/>
        <c:crossAx val="63720064"/>
        <c:crosses val="autoZero"/>
        <c:crossBetween val="between"/>
      </c:valAx>
    </c:plotArea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BD691C-606D-40F6-8FDE-D0E0A52BBC5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23F2526-EBBE-4EB1-8B07-B4A7F75B34A6}">
      <dgm:prSet phldrT="[Текст]"/>
      <dgm:spPr/>
      <dgm:t>
        <a:bodyPr/>
        <a:lstStyle/>
        <a:p>
          <a:r>
            <a:rPr lang="ru-RU" dirty="0" smtClean="0"/>
            <a:t>Медицинская</a:t>
          </a:r>
          <a:endParaRPr lang="ru-RU" dirty="0"/>
        </a:p>
      </dgm:t>
    </dgm:pt>
    <dgm:pt modelId="{D5686073-C06D-4139-869B-370ED4D86C78}" type="parTrans" cxnId="{8F702B74-2AFB-44FB-A9AC-494F93406624}">
      <dgm:prSet/>
      <dgm:spPr/>
      <dgm:t>
        <a:bodyPr/>
        <a:lstStyle/>
        <a:p>
          <a:endParaRPr lang="ru-RU"/>
        </a:p>
      </dgm:t>
    </dgm:pt>
    <dgm:pt modelId="{B2EEE44A-C46D-4A85-B822-069F65BA8465}" type="sibTrans" cxnId="{8F702B74-2AFB-44FB-A9AC-494F93406624}">
      <dgm:prSet/>
      <dgm:spPr/>
      <dgm:t>
        <a:bodyPr/>
        <a:lstStyle/>
        <a:p>
          <a:endParaRPr lang="ru-RU"/>
        </a:p>
      </dgm:t>
    </dgm:pt>
    <dgm:pt modelId="{ECDC0CBE-FA51-4824-BF3B-2F5B390CFE1B}">
      <dgm:prSet phldrT="[Текст]"/>
      <dgm:spPr/>
      <dgm:t>
        <a:bodyPr/>
        <a:lstStyle/>
        <a:p>
          <a:r>
            <a:rPr lang="ru-RU" dirty="0" smtClean="0"/>
            <a:t>Заболеваемость</a:t>
          </a:r>
          <a:endParaRPr lang="ru-RU" dirty="0"/>
        </a:p>
      </dgm:t>
    </dgm:pt>
    <dgm:pt modelId="{2521383D-E9B5-4C0C-85DE-91E6751201A1}" type="parTrans" cxnId="{D8361F11-F8AB-47A6-B90B-6EB049416F2E}">
      <dgm:prSet/>
      <dgm:spPr/>
      <dgm:t>
        <a:bodyPr/>
        <a:lstStyle/>
        <a:p>
          <a:endParaRPr lang="ru-RU"/>
        </a:p>
      </dgm:t>
    </dgm:pt>
    <dgm:pt modelId="{94F6E6F9-D829-45FE-B7C3-9F8C2484D1FE}" type="sibTrans" cxnId="{D8361F11-F8AB-47A6-B90B-6EB049416F2E}">
      <dgm:prSet/>
      <dgm:spPr/>
      <dgm:t>
        <a:bodyPr/>
        <a:lstStyle/>
        <a:p>
          <a:endParaRPr lang="ru-RU"/>
        </a:p>
      </dgm:t>
    </dgm:pt>
    <dgm:pt modelId="{C0208A7F-E5E3-4C69-8242-D4D828706147}">
      <dgm:prSet phldrT="[Текст]"/>
      <dgm:spPr/>
      <dgm:t>
        <a:bodyPr/>
        <a:lstStyle/>
        <a:p>
          <a:r>
            <a:rPr lang="ru-RU" dirty="0" smtClean="0"/>
            <a:t>Частота осложнений</a:t>
          </a:r>
          <a:endParaRPr lang="ru-RU" dirty="0"/>
        </a:p>
      </dgm:t>
    </dgm:pt>
    <dgm:pt modelId="{ED439ACA-083C-4BF0-BCB5-0FC727A9E0F7}" type="parTrans" cxnId="{3367F4F6-C6EF-460B-897D-28C3862DB1D8}">
      <dgm:prSet/>
      <dgm:spPr/>
      <dgm:t>
        <a:bodyPr/>
        <a:lstStyle/>
        <a:p>
          <a:endParaRPr lang="ru-RU"/>
        </a:p>
      </dgm:t>
    </dgm:pt>
    <dgm:pt modelId="{5720F668-E91A-417E-94F7-F7FAB13CCEFD}" type="sibTrans" cxnId="{3367F4F6-C6EF-460B-897D-28C3862DB1D8}">
      <dgm:prSet/>
      <dgm:spPr/>
      <dgm:t>
        <a:bodyPr/>
        <a:lstStyle/>
        <a:p>
          <a:endParaRPr lang="ru-RU"/>
        </a:p>
      </dgm:t>
    </dgm:pt>
    <dgm:pt modelId="{93722B14-8E87-42AD-91ED-B40A63B9784A}">
      <dgm:prSet phldrT="[Текст]"/>
      <dgm:spPr/>
      <dgm:t>
        <a:bodyPr/>
        <a:lstStyle/>
        <a:p>
          <a:r>
            <a:rPr lang="ru-RU" dirty="0" smtClean="0"/>
            <a:t>Социальная</a:t>
          </a:r>
          <a:endParaRPr lang="ru-RU" dirty="0"/>
        </a:p>
      </dgm:t>
    </dgm:pt>
    <dgm:pt modelId="{66D5E5C6-B2D8-4125-BB43-F08ABBCBB6FF}" type="parTrans" cxnId="{C5B452BE-70CA-4390-9A93-589BCA7A20F5}">
      <dgm:prSet/>
      <dgm:spPr/>
      <dgm:t>
        <a:bodyPr/>
        <a:lstStyle/>
        <a:p>
          <a:endParaRPr lang="ru-RU"/>
        </a:p>
      </dgm:t>
    </dgm:pt>
    <dgm:pt modelId="{235FA823-9EE5-4084-B97D-A735E0778902}" type="sibTrans" cxnId="{C5B452BE-70CA-4390-9A93-589BCA7A20F5}">
      <dgm:prSet/>
      <dgm:spPr/>
      <dgm:t>
        <a:bodyPr/>
        <a:lstStyle/>
        <a:p>
          <a:endParaRPr lang="ru-RU"/>
        </a:p>
      </dgm:t>
    </dgm:pt>
    <dgm:pt modelId="{BCF31141-6FFB-41FF-970C-FA6F2F21C2D1}">
      <dgm:prSet phldrT="[Текст]"/>
      <dgm:spPr/>
      <dgm:t>
        <a:bodyPr/>
        <a:lstStyle/>
        <a:p>
          <a:r>
            <a:rPr lang="ru-RU" dirty="0" smtClean="0"/>
            <a:t>Снижение смертности</a:t>
          </a:r>
          <a:endParaRPr lang="ru-RU" dirty="0"/>
        </a:p>
      </dgm:t>
    </dgm:pt>
    <dgm:pt modelId="{61E2B88D-F041-4B22-91F4-829CFB2CFF5C}" type="parTrans" cxnId="{118D86F9-B21A-4573-9075-E9E008B68319}">
      <dgm:prSet/>
      <dgm:spPr/>
      <dgm:t>
        <a:bodyPr/>
        <a:lstStyle/>
        <a:p>
          <a:endParaRPr lang="ru-RU"/>
        </a:p>
      </dgm:t>
    </dgm:pt>
    <dgm:pt modelId="{83E9202E-8D5C-4078-BF5A-198933DD722D}" type="sibTrans" cxnId="{118D86F9-B21A-4573-9075-E9E008B68319}">
      <dgm:prSet/>
      <dgm:spPr/>
      <dgm:t>
        <a:bodyPr/>
        <a:lstStyle/>
        <a:p>
          <a:endParaRPr lang="ru-RU"/>
        </a:p>
      </dgm:t>
    </dgm:pt>
    <dgm:pt modelId="{6CD8EDA3-82FC-40C1-A954-149E8DAAABDD}">
      <dgm:prSet phldrT="[Текст]"/>
      <dgm:spPr/>
      <dgm:t>
        <a:bodyPr/>
        <a:lstStyle/>
        <a:p>
          <a:r>
            <a:rPr lang="ru-RU" dirty="0" smtClean="0"/>
            <a:t>Увеличение продолжительности жизни и др.</a:t>
          </a:r>
          <a:endParaRPr lang="ru-RU" dirty="0"/>
        </a:p>
      </dgm:t>
    </dgm:pt>
    <dgm:pt modelId="{8657596A-FF8A-48B8-B5EA-6BFE28F53437}" type="parTrans" cxnId="{E2CE6450-AAE4-4887-9F6C-18050873B369}">
      <dgm:prSet/>
      <dgm:spPr/>
      <dgm:t>
        <a:bodyPr/>
        <a:lstStyle/>
        <a:p>
          <a:endParaRPr lang="ru-RU"/>
        </a:p>
      </dgm:t>
    </dgm:pt>
    <dgm:pt modelId="{44B76F81-FAFA-4D9A-B507-29B15C2CA672}" type="sibTrans" cxnId="{E2CE6450-AAE4-4887-9F6C-18050873B369}">
      <dgm:prSet/>
      <dgm:spPr/>
      <dgm:t>
        <a:bodyPr/>
        <a:lstStyle/>
        <a:p>
          <a:endParaRPr lang="ru-RU"/>
        </a:p>
      </dgm:t>
    </dgm:pt>
    <dgm:pt modelId="{9EF6B37D-0DBB-45E0-95B0-8AAA91AE27DB}">
      <dgm:prSet phldrT="[Текст]"/>
      <dgm:spPr/>
      <dgm:t>
        <a:bodyPr/>
        <a:lstStyle/>
        <a:p>
          <a:r>
            <a:rPr lang="ru-RU" dirty="0" smtClean="0"/>
            <a:t>Экономическая</a:t>
          </a:r>
          <a:endParaRPr lang="ru-RU" dirty="0"/>
        </a:p>
      </dgm:t>
    </dgm:pt>
    <dgm:pt modelId="{8106E528-C3A3-43B9-9450-A178B881E445}" type="parTrans" cxnId="{E158B71C-530F-401C-89E1-AB224FBE7564}">
      <dgm:prSet/>
      <dgm:spPr/>
      <dgm:t>
        <a:bodyPr/>
        <a:lstStyle/>
        <a:p>
          <a:endParaRPr lang="ru-RU"/>
        </a:p>
      </dgm:t>
    </dgm:pt>
    <dgm:pt modelId="{C0DE430F-1331-414B-A28A-CA7ED4FB89F8}" type="sibTrans" cxnId="{E158B71C-530F-401C-89E1-AB224FBE7564}">
      <dgm:prSet/>
      <dgm:spPr/>
      <dgm:t>
        <a:bodyPr/>
        <a:lstStyle/>
        <a:p>
          <a:endParaRPr lang="ru-RU"/>
        </a:p>
      </dgm:t>
    </dgm:pt>
    <dgm:pt modelId="{371BF6A2-E7F9-4E16-8D52-897683998BC6}">
      <dgm:prSet phldrT="[Текст]"/>
      <dgm:spPr/>
      <dgm:t>
        <a:bodyPr/>
        <a:lstStyle/>
        <a:p>
          <a:r>
            <a:rPr lang="ru-RU" dirty="0" smtClean="0"/>
            <a:t>Целесообразность использования ограниченных ресурсов</a:t>
          </a:r>
          <a:endParaRPr lang="ru-RU" dirty="0"/>
        </a:p>
      </dgm:t>
    </dgm:pt>
    <dgm:pt modelId="{F13397DF-F631-44C2-A079-84799A7B2FA7}" type="parTrans" cxnId="{549855E1-1B16-423E-A387-1FBC778ECF0A}">
      <dgm:prSet/>
      <dgm:spPr/>
      <dgm:t>
        <a:bodyPr/>
        <a:lstStyle/>
        <a:p>
          <a:endParaRPr lang="ru-RU"/>
        </a:p>
      </dgm:t>
    </dgm:pt>
    <dgm:pt modelId="{8EB3AF66-D2CB-4AC4-8E00-CF6AE0249846}" type="sibTrans" cxnId="{549855E1-1B16-423E-A387-1FBC778ECF0A}">
      <dgm:prSet/>
      <dgm:spPr/>
      <dgm:t>
        <a:bodyPr/>
        <a:lstStyle/>
        <a:p>
          <a:endParaRPr lang="ru-RU"/>
        </a:p>
      </dgm:t>
    </dgm:pt>
    <dgm:pt modelId="{853155A1-E0CD-48E4-AEA9-EC7D21DEA363}" type="pres">
      <dgm:prSet presAssocID="{46BD691C-606D-40F6-8FDE-D0E0A52BBC5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214FF94-B216-4CC9-9FE6-FD00FF9EAFCC}" type="pres">
      <dgm:prSet presAssocID="{123F2526-EBBE-4EB1-8B07-B4A7F75B34A6}" presName="composite" presStyleCnt="0"/>
      <dgm:spPr/>
    </dgm:pt>
    <dgm:pt modelId="{59FEB6BA-D9C0-4C12-B87A-5134D36EE36D}" type="pres">
      <dgm:prSet presAssocID="{123F2526-EBBE-4EB1-8B07-B4A7F75B34A6}" presName="parTx" presStyleLbl="alignNode1" presStyleIdx="0" presStyleCnt="3" custLinFactY="-100000" custLinFactNeighborX="6032" custLinFactNeighborY="-1337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AB4108-2E56-4409-B6BE-D6A156041F4D}" type="pres">
      <dgm:prSet presAssocID="{123F2526-EBBE-4EB1-8B07-B4A7F75B34A6}" presName="desTx" presStyleLbl="alignAccFollowNode1" presStyleIdx="0" presStyleCnt="3" custScaleY="100000" custLinFactNeighborX="2199" custLinFactNeighborY="-169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8A8394-BAD8-41FE-9FD2-BFC8A0ADEC3F}" type="pres">
      <dgm:prSet presAssocID="{B2EEE44A-C46D-4A85-B822-069F65BA8465}" presName="space" presStyleCnt="0"/>
      <dgm:spPr/>
    </dgm:pt>
    <dgm:pt modelId="{F29B5455-EA80-4091-B289-4117E0D3702C}" type="pres">
      <dgm:prSet presAssocID="{93722B14-8E87-42AD-91ED-B40A63B9784A}" presName="composite" presStyleCnt="0"/>
      <dgm:spPr/>
    </dgm:pt>
    <dgm:pt modelId="{7ECF2346-979A-4765-AAB8-C56697106B78}" type="pres">
      <dgm:prSet presAssocID="{93722B14-8E87-42AD-91ED-B40A63B9784A}" presName="parTx" presStyleLbl="alignNode1" presStyleIdx="1" presStyleCnt="3" custLinFactY="-100000" custLinFactNeighborX="2456" custLinFactNeighborY="-11904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E45336-8E61-4314-A712-74124770A1AF}" type="pres">
      <dgm:prSet presAssocID="{93722B14-8E87-42AD-91ED-B40A63B9784A}" presName="desTx" presStyleLbl="alignAccFollowNode1" presStyleIdx="1" presStyleCnt="3" custScaleY="100000" custLinFactNeighborX="5555" custLinFactNeighborY="-208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092378-D1EF-4D7C-B5E9-75F5D84C1E8A}" type="pres">
      <dgm:prSet presAssocID="{235FA823-9EE5-4084-B97D-A735E0778902}" presName="space" presStyleCnt="0"/>
      <dgm:spPr/>
    </dgm:pt>
    <dgm:pt modelId="{4499BD71-2200-4D7D-8CC6-5A0FC733E054}" type="pres">
      <dgm:prSet presAssocID="{9EF6B37D-0DBB-45E0-95B0-8AAA91AE27DB}" presName="composite" presStyleCnt="0"/>
      <dgm:spPr/>
    </dgm:pt>
    <dgm:pt modelId="{7E24F401-0320-4E57-BA03-E001469707F8}" type="pres">
      <dgm:prSet presAssocID="{9EF6B37D-0DBB-45E0-95B0-8AAA91AE27DB}" presName="parTx" presStyleLbl="alignNode1" presStyleIdx="2" presStyleCnt="3" custLinFactY="-100000" custLinFactNeighborX="-4187" custLinFactNeighborY="-1337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5DFE2F-DC2C-4B7F-BA6D-E26FEED322F6}" type="pres">
      <dgm:prSet presAssocID="{9EF6B37D-0DBB-45E0-95B0-8AAA91AE27DB}" presName="desTx" presStyleLbl="alignAccFollowNode1" presStyleIdx="2" presStyleCnt="3" custScaleY="100000" custLinFactNeighborX="-1120" custLinFactNeighborY="-229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AFAD4F1-6F8A-4BD9-B2B1-6FE94C0879F4}" type="presOf" srcId="{93722B14-8E87-42AD-91ED-B40A63B9784A}" destId="{7ECF2346-979A-4765-AAB8-C56697106B78}" srcOrd="0" destOrd="0" presId="urn:microsoft.com/office/officeart/2005/8/layout/hList1"/>
    <dgm:cxn modelId="{8F702B74-2AFB-44FB-A9AC-494F93406624}" srcId="{46BD691C-606D-40F6-8FDE-D0E0A52BBC5A}" destId="{123F2526-EBBE-4EB1-8B07-B4A7F75B34A6}" srcOrd="0" destOrd="0" parTransId="{D5686073-C06D-4139-869B-370ED4D86C78}" sibTransId="{B2EEE44A-C46D-4A85-B822-069F65BA8465}"/>
    <dgm:cxn modelId="{118D86F9-B21A-4573-9075-E9E008B68319}" srcId="{93722B14-8E87-42AD-91ED-B40A63B9784A}" destId="{BCF31141-6FFB-41FF-970C-FA6F2F21C2D1}" srcOrd="0" destOrd="0" parTransId="{61E2B88D-F041-4B22-91F4-829CFB2CFF5C}" sibTransId="{83E9202E-8D5C-4078-BF5A-198933DD722D}"/>
    <dgm:cxn modelId="{060B954D-65CC-43B2-A979-928AF334EB58}" type="presOf" srcId="{371BF6A2-E7F9-4E16-8D52-897683998BC6}" destId="{025DFE2F-DC2C-4B7F-BA6D-E26FEED322F6}" srcOrd="0" destOrd="0" presId="urn:microsoft.com/office/officeart/2005/8/layout/hList1"/>
    <dgm:cxn modelId="{F732BD52-9D52-4709-B94D-B49F6166D66F}" type="presOf" srcId="{9EF6B37D-0DBB-45E0-95B0-8AAA91AE27DB}" destId="{7E24F401-0320-4E57-BA03-E001469707F8}" srcOrd="0" destOrd="0" presId="urn:microsoft.com/office/officeart/2005/8/layout/hList1"/>
    <dgm:cxn modelId="{C5B452BE-70CA-4390-9A93-589BCA7A20F5}" srcId="{46BD691C-606D-40F6-8FDE-D0E0A52BBC5A}" destId="{93722B14-8E87-42AD-91ED-B40A63B9784A}" srcOrd="1" destOrd="0" parTransId="{66D5E5C6-B2D8-4125-BB43-F08ABBCBB6FF}" sibTransId="{235FA823-9EE5-4084-B97D-A735E0778902}"/>
    <dgm:cxn modelId="{9B0F8E4E-FA88-441F-A51A-B1DEF115F127}" type="presOf" srcId="{C0208A7F-E5E3-4C69-8242-D4D828706147}" destId="{72AB4108-2E56-4409-B6BE-D6A156041F4D}" srcOrd="0" destOrd="1" presId="urn:microsoft.com/office/officeart/2005/8/layout/hList1"/>
    <dgm:cxn modelId="{3367F4F6-C6EF-460B-897D-28C3862DB1D8}" srcId="{123F2526-EBBE-4EB1-8B07-B4A7F75B34A6}" destId="{C0208A7F-E5E3-4C69-8242-D4D828706147}" srcOrd="1" destOrd="0" parTransId="{ED439ACA-083C-4BF0-BCB5-0FC727A9E0F7}" sibTransId="{5720F668-E91A-417E-94F7-F7FAB13CCEFD}"/>
    <dgm:cxn modelId="{EBE037AD-9AC2-4802-B258-A6AC90450840}" type="presOf" srcId="{6CD8EDA3-82FC-40C1-A954-149E8DAAABDD}" destId="{EFE45336-8E61-4314-A712-74124770A1AF}" srcOrd="0" destOrd="1" presId="urn:microsoft.com/office/officeart/2005/8/layout/hList1"/>
    <dgm:cxn modelId="{A4A8C363-20F4-47EC-89DE-9C45AF4FA565}" type="presOf" srcId="{ECDC0CBE-FA51-4824-BF3B-2F5B390CFE1B}" destId="{72AB4108-2E56-4409-B6BE-D6A156041F4D}" srcOrd="0" destOrd="0" presId="urn:microsoft.com/office/officeart/2005/8/layout/hList1"/>
    <dgm:cxn modelId="{549855E1-1B16-423E-A387-1FBC778ECF0A}" srcId="{9EF6B37D-0DBB-45E0-95B0-8AAA91AE27DB}" destId="{371BF6A2-E7F9-4E16-8D52-897683998BC6}" srcOrd="0" destOrd="0" parTransId="{F13397DF-F631-44C2-A079-84799A7B2FA7}" sibTransId="{8EB3AF66-D2CB-4AC4-8E00-CF6AE0249846}"/>
    <dgm:cxn modelId="{E158B71C-530F-401C-89E1-AB224FBE7564}" srcId="{46BD691C-606D-40F6-8FDE-D0E0A52BBC5A}" destId="{9EF6B37D-0DBB-45E0-95B0-8AAA91AE27DB}" srcOrd="2" destOrd="0" parTransId="{8106E528-C3A3-43B9-9450-A178B881E445}" sibTransId="{C0DE430F-1331-414B-A28A-CA7ED4FB89F8}"/>
    <dgm:cxn modelId="{3392FCDD-C29F-4025-B6A9-620E496410D6}" type="presOf" srcId="{BCF31141-6FFB-41FF-970C-FA6F2F21C2D1}" destId="{EFE45336-8E61-4314-A712-74124770A1AF}" srcOrd="0" destOrd="0" presId="urn:microsoft.com/office/officeart/2005/8/layout/hList1"/>
    <dgm:cxn modelId="{3AAD2B9C-0BF1-47BA-8645-CFD7BCCBB21A}" type="presOf" srcId="{123F2526-EBBE-4EB1-8B07-B4A7F75B34A6}" destId="{59FEB6BA-D9C0-4C12-B87A-5134D36EE36D}" srcOrd="0" destOrd="0" presId="urn:microsoft.com/office/officeart/2005/8/layout/hList1"/>
    <dgm:cxn modelId="{79E1A3D3-BA1F-49A2-ACDE-25682AF1D20F}" type="presOf" srcId="{46BD691C-606D-40F6-8FDE-D0E0A52BBC5A}" destId="{853155A1-E0CD-48E4-AEA9-EC7D21DEA363}" srcOrd="0" destOrd="0" presId="urn:microsoft.com/office/officeart/2005/8/layout/hList1"/>
    <dgm:cxn modelId="{E2CE6450-AAE4-4887-9F6C-18050873B369}" srcId="{93722B14-8E87-42AD-91ED-B40A63B9784A}" destId="{6CD8EDA3-82FC-40C1-A954-149E8DAAABDD}" srcOrd="1" destOrd="0" parTransId="{8657596A-FF8A-48B8-B5EA-6BFE28F53437}" sibTransId="{44B76F81-FAFA-4D9A-B507-29B15C2CA672}"/>
    <dgm:cxn modelId="{D8361F11-F8AB-47A6-B90B-6EB049416F2E}" srcId="{123F2526-EBBE-4EB1-8B07-B4A7F75B34A6}" destId="{ECDC0CBE-FA51-4824-BF3B-2F5B390CFE1B}" srcOrd="0" destOrd="0" parTransId="{2521383D-E9B5-4C0C-85DE-91E6751201A1}" sibTransId="{94F6E6F9-D829-45FE-B7C3-9F8C2484D1FE}"/>
    <dgm:cxn modelId="{3D57B7AD-BB7D-48E2-B681-CCDC90027C93}" type="presParOf" srcId="{853155A1-E0CD-48E4-AEA9-EC7D21DEA363}" destId="{4214FF94-B216-4CC9-9FE6-FD00FF9EAFCC}" srcOrd="0" destOrd="0" presId="urn:microsoft.com/office/officeart/2005/8/layout/hList1"/>
    <dgm:cxn modelId="{2DB992AA-DC17-4A61-8D05-571E63DC736A}" type="presParOf" srcId="{4214FF94-B216-4CC9-9FE6-FD00FF9EAFCC}" destId="{59FEB6BA-D9C0-4C12-B87A-5134D36EE36D}" srcOrd="0" destOrd="0" presId="urn:microsoft.com/office/officeart/2005/8/layout/hList1"/>
    <dgm:cxn modelId="{883E9E99-D732-4E49-B6AE-742E2B7D267A}" type="presParOf" srcId="{4214FF94-B216-4CC9-9FE6-FD00FF9EAFCC}" destId="{72AB4108-2E56-4409-B6BE-D6A156041F4D}" srcOrd="1" destOrd="0" presId="urn:microsoft.com/office/officeart/2005/8/layout/hList1"/>
    <dgm:cxn modelId="{6A51BE22-C1D2-44F0-AA9A-54E6953EF78A}" type="presParOf" srcId="{853155A1-E0CD-48E4-AEA9-EC7D21DEA363}" destId="{D88A8394-BAD8-41FE-9FD2-BFC8A0ADEC3F}" srcOrd="1" destOrd="0" presId="urn:microsoft.com/office/officeart/2005/8/layout/hList1"/>
    <dgm:cxn modelId="{822773B0-39B5-4193-9452-554F5C45CC52}" type="presParOf" srcId="{853155A1-E0CD-48E4-AEA9-EC7D21DEA363}" destId="{F29B5455-EA80-4091-B289-4117E0D3702C}" srcOrd="2" destOrd="0" presId="urn:microsoft.com/office/officeart/2005/8/layout/hList1"/>
    <dgm:cxn modelId="{4106970B-373E-4F34-8D96-FB7BCA5A858E}" type="presParOf" srcId="{F29B5455-EA80-4091-B289-4117E0D3702C}" destId="{7ECF2346-979A-4765-AAB8-C56697106B78}" srcOrd="0" destOrd="0" presId="urn:microsoft.com/office/officeart/2005/8/layout/hList1"/>
    <dgm:cxn modelId="{023EF530-6EEF-4857-B8AF-E221E1D10741}" type="presParOf" srcId="{F29B5455-EA80-4091-B289-4117E0D3702C}" destId="{EFE45336-8E61-4314-A712-74124770A1AF}" srcOrd="1" destOrd="0" presId="urn:microsoft.com/office/officeart/2005/8/layout/hList1"/>
    <dgm:cxn modelId="{176A2A16-5A14-445D-8667-DF05ACDF6066}" type="presParOf" srcId="{853155A1-E0CD-48E4-AEA9-EC7D21DEA363}" destId="{45092378-D1EF-4D7C-B5E9-75F5D84C1E8A}" srcOrd="3" destOrd="0" presId="urn:microsoft.com/office/officeart/2005/8/layout/hList1"/>
    <dgm:cxn modelId="{2332B97F-E772-47CA-9A64-81A80374FC28}" type="presParOf" srcId="{853155A1-E0CD-48E4-AEA9-EC7D21DEA363}" destId="{4499BD71-2200-4D7D-8CC6-5A0FC733E054}" srcOrd="4" destOrd="0" presId="urn:microsoft.com/office/officeart/2005/8/layout/hList1"/>
    <dgm:cxn modelId="{D5B32A15-D884-4F66-886B-6E16A30E7628}" type="presParOf" srcId="{4499BD71-2200-4D7D-8CC6-5A0FC733E054}" destId="{7E24F401-0320-4E57-BA03-E001469707F8}" srcOrd="0" destOrd="0" presId="urn:microsoft.com/office/officeart/2005/8/layout/hList1"/>
    <dgm:cxn modelId="{D12C958A-5EF5-45FE-A897-F20DE1AB041F}" type="presParOf" srcId="{4499BD71-2200-4D7D-8CC6-5A0FC733E054}" destId="{025DFE2F-DC2C-4B7F-BA6D-E26FEED322F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9FEB6BA-D9C0-4C12-B87A-5134D36EE36D}">
      <dsp:nvSpPr>
        <dsp:cNvPr id="0" name=""/>
        <dsp:cNvSpPr/>
      </dsp:nvSpPr>
      <dsp:spPr>
        <a:xfrm>
          <a:off x="191967" y="0"/>
          <a:ext cx="3129282" cy="633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Медицинская</a:t>
          </a:r>
          <a:endParaRPr lang="ru-RU" sz="2200" kern="1200" dirty="0"/>
        </a:p>
      </dsp:txBody>
      <dsp:txXfrm>
        <a:off x="191967" y="0"/>
        <a:ext cx="3129282" cy="633600"/>
      </dsp:txXfrm>
    </dsp:sp>
    <dsp:sp modelId="{72AB4108-2E56-4409-B6BE-D6A156041F4D}">
      <dsp:nvSpPr>
        <dsp:cNvPr id="0" name=""/>
        <dsp:cNvSpPr/>
      </dsp:nvSpPr>
      <dsp:spPr>
        <a:xfrm>
          <a:off x="72022" y="720079"/>
          <a:ext cx="3129282" cy="181830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/>
            <a:t>Заболеваемость</a:t>
          </a:r>
          <a:endParaRPr lang="ru-RU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/>
            <a:t>Частота осложнений</a:t>
          </a:r>
          <a:endParaRPr lang="ru-RU" sz="2200" kern="1200" dirty="0"/>
        </a:p>
      </dsp:txBody>
      <dsp:txXfrm>
        <a:off x="72022" y="720079"/>
        <a:ext cx="3129282" cy="1818305"/>
      </dsp:txXfrm>
    </dsp:sp>
    <dsp:sp modelId="{7ECF2346-979A-4765-AAB8-C56697106B78}">
      <dsp:nvSpPr>
        <dsp:cNvPr id="0" name=""/>
        <dsp:cNvSpPr/>
      </dsp:nvSpPr>
      <dsp:spPr>
        <a:xfrm>
          <a:off x="3647446" y="0"/>
          <a:ext cx="3129282" cy="633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Социальная</a:t>
          </a:r>
          <a:endParaRPr lang="ru-RU" sz="2200" kern="1200" dirty="0"/>
        </a:p>
      </dsp:txBody>
      <dsp:txXfrm>
        <a:off x="3647446" y="0"/>
        <a:ext cx="3129282" cy="633600"/>
      </dsp:txXfrm>
    </dsp:sp>
    <dsp:sp modelId="{EFE45336-8E61-4314-A712-74124770A1AF}">
      <dsp:nvSpPr>
        <dsp:cNvPr id="0" name=""/>
        <dsp:cNvSpPr/>
      </dsp:nvSpPr>
      <dsp:spPr>
        <a:xfrm>
          <a:off x="3744423" y="648074"/>
          <a:ext cx="3129282" cy="181830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/>
            <a:t>Снижение смертности</a:t>
          </a:r>
          <a:endParaRPr lang="ru-RU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/>
            <a:t>Увеличение продолжительности жизни и др.</a:t>
          </a:r>
          <a:endParaRPr lang="ru-RU" sz="2200" kern="1200" dirty="0"/>
        </a:p>
      </dsp:txBody>
      <dsp:txXfrm>
        <a:off x="3744423" y="648074"/>
        <a:ext cx="3129282" cy="1818305"/>
      </dsp:txXfrm>
    </dsp:sp>
    <dsp:sp modelId="{7E24F401-0320-4E57-BA03-E001469707F8}">
      <dsp:nvSpPr>
        <dsp:cNvPr id="0" name=""/>
        <dsp:cNvSpPr/>
      </dsp:nvSpPr>
      <dsp:spPr>
        <a:xfrm>
          <a:off x="7006950" y="0"/>
          <a:ext cx="3129282" cy="633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Экономическая</a:t>
          </a:r>
          <a:endParaRPr lang="ru-RU" sz="2200" kern="1200" dirty="0"/>
        </a:p>
      </dsp:txBody>
      <dsp:txXfrm>
        <a:off x="7006950" y="0"/>
        <a:ext cx="3129282" cy="633600"/>
      </dsp:txXfrm>
    </dsp:sp>
    <dsp:sp modelId="{025DFE2F-DC2C-4B7F-BA6D-E26FEED322F6}">
      <dsp:nvSpPr>
        <dsp:cNvPr id="0" name=""/>
        <dsp:cNvSpPr/>
      </dsp:nvSpPr>
      <dsp:spPr>
        <a:xfrm>
          <a:off x="7102925" y="609835"/>
          <a:ext cx="3129282" cy="181830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/>
            <a:t>Целесообразность использования ограниченных ресурсов</a:t>
          </a:r>
          <a:endParaRPr lang="ru-RU" sz="2200" kern="1200" dirty="0"/>
        </a:p>
      </dsp:txBody>
      <dsp:txXfrm>
        <a:off x="7102925" y="609835"/>
        <a:ext cx="3129282" cy="18183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0.20183</cdr:x>
      <cdr:y>0.28302</cdr:y>
    </cdr:from>
    <cdr:to>
      <cdr:x>0.49493</cdr:x>
      <cdr:y>0.39071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76400" y="1143000"/>
          <a:ext cx="2434430" cy="4349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9pPr>
        </a:lstStyle>
        <a:p xmlns:a="http://schemas.openxmlformats.org/drawingml/2006/main">
          <a:r>
            <a:rPr lang="ru-RU" sz="1400" dirty="0" smtClean="0"/>
            <a:t>Активная профилактика</a:t>
          </a:r>
          <a:endParaRPr lang="ru-RU" sz="1400" dirty="0"/>
        </a:p>
      </cdr:txBody>
    </cdr:sp>
  </cdr:relSizeAnchor>
  <cdr:relSizeAnchor xmlns:cdr="http://schemas.openxmlformats.org/drawingml/2006/chartDrawing">
    <cdr:from>
      <cdr:x>0.58621</cdr:x>
      <cdr:y>0.04615</cdr:y>
    </cdr:from>
    <cdr:to>
      <cdr:x>0.88793</cdr:x>
      <cdr:y>0.1077</cdr:y>
    </cdr:to>
    <cdr:sp macro="" textlink="">
      <cdr:nvSpPr>
        <cdr:cNvPr id="3" name="Левая фигурная скобка 2"/>
        <cdr:cNvSpPr/>
      </cdr:nvSpPr>
      <cdr:spPr>
        <a:xfrm xmlns:a="http://schemas.openxmlformats.org/drawingml/2006/main" rot="5400000">
          <a:off x="6362696" y="-952496"/>
          <a:ext cx="304829" cy="2667021"/>
        </a:xfrm>
        <a:prstGeom xmlns:a="http://schemas.openxmlformats.org/drawingml/2006/main" prst="leftBrac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3891A7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Gill Sans MT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Gill Sans MT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Gill Sans MT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Gill Sans MT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Gill Sans MT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Gill Sans MT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Gill Sans MT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Gill Sans MT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Gill Sans MT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0.57759</cdr:x>
      <cdr:y>0</cdr:y>
    </cdr:from>
    <cdr:to>
      <cdr:x>1</cdr:x>
      <cdr:y>0.07621</cdr:y>
    </cdr:to>
    <cdr:sp macro="" textlink="">
      <cdr:nvSpPr>
        <cdr:cNvPr id="4" name="TextBox 5"/>
        <cdr:cNvSpPr txBox="1"/>
      </cdr:nvSpPr>
      <cdr:spPr>
        <a:xfrm xmlns:a="http://schemas.openxmlformats.org/drawingml/2006/main">
          <a:off x="4973396" y="0"/>
          <a:ext cx="3637204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9pPr>
        </a:lstStyle>
        <a:p xmlns:a="http://schemas.openxmlformats.org/drawingml/2006/main">
          <a:r>
            <a:rPr lang="ru-RU" sz="1400" dirty="0" smtClean="0"/>
            <a:t>Активная профилактика + мониторинг</a:t>
          </a:r>
          <a:endParaRPr lang="ru-RU" sz="1400" dirty="0"/>
        </a:p>
      </cdr:txBody>
    </cdr:sp>
  </cdr:relSizeAnchor>
  <cdr:relSizeAnchor xmlns:cdr="http://schemas.openxmlformats.org/drawingml/2006/chartDrawing">
    <cdr:from>
      <cdr:x>0.24841</cdr:x>
      <cdr:y>0.82726</cdr:y>
    </cdr:from>
    <cdr:to>
      <cdr:x>0.35186</cdr:x>
      <cdr:y>0.91085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195736" y="3340968"/>
          <a:ext cx="914400" cy="3375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/>
            <a:t>5 лет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0.62315</cdr:x>
      <cdr:y>0.82726</cdr:y>
    </cdr:from>
    <cdr:to>
      <cdr:x>0.72659</cdr:x>
      <cdr:y>0.91085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5508104" y="3340968"/>
          <a:ext cx="914400" cy="3375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/>
            <a:t>10 лет</a:t>
          </a:r>
          <a:endParaRPr lang="ru-RU" sz="14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69AFDC-7658-4951-B0FF-52DFF2A93C0A}" type="datetimeFigureOut">
              <a:rPr lang="ru-RU" smtClean="0"/>
              <a:pPr/>
              <a:t>02.04.2014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8ED99B-9732-49FC-9C16-B56FEB1B109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146626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ru-RU" smtClean="0"/>
              <a:pPr/>
              <a:t>02.04.2014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Здесь важно, что программа реализовывалась в 1977-1990 </a:t>
            </a:r>
            <a:r>
              <a:rPr lang="ru-RU" dirty="0" err="1" smtClean="0"/>
              <a:t>гг</a:t>
            </a:r>
            <a:r>
              <a:rPr lang="ru-RU" dirty="0" smtClean="0"/>
              <a:t>, </a:t>
            </a:r>
            <a:r>
              <a:rPr lang="ru-RU" dirty="0" err="1" smtClean="0"/>
              <a:t>те.е</a:t>
            </a:r>
            <a:r>
              <a:rPr lang="ru-RU" baseline="0" dirty="0" smtClean="0"/>
              <a:t> это практически чистой воды консультирование по факторам риска, за исключением небольшого количества </a:t>
            </a:r>
            <a:r>
              <a:rPr lang="ru-RU" baseline="0" dirty="0" err="1" smtClean="0"/>
              <a:t>антигипертензивных</a:t>
            </a:r>
            <a:r>
              <a:rPr lang="ru-RU" baseline="0" dirty="0" smtClean="0"/>
              <a:t> препаратов.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4A2ED-0868-43F7-ADD3-A6748D0D1FAD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У нас таких данных нет, мы</a:t>
            </a:r>
            <a:r>
              <a:rPr lang="ru-RU" baseline="0" dirty="0" smtClean="0"/>
              <a:t> считали ССЗ, а данных по раку и др. нет, чтобы сравнить. Я все собираюсь посчитать все ХНИЗ, но руки не доходят. </a:t>
            </a:r>
          </a:p>
          <a:p>
            <a:r>
              <a:rPr lang="ru-RU" baseline="0" dirty="0" smtClean="0"/>
              <a:t>Поэтому американские, ССЗ обходится государству дороже всего!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4A2ED-0868-43F7-ADD3-A6748D0D1FAD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Это то же интересная мысль, когда я перевела</a:t>
            </a:r>
            <a:r>
              <a:rPr lang="ru-RU" baseline="0" dirty="0" smtClean="0"/>
              <a:t> наш ущерб в евро и сопоставила масштабы популяции, то получилось, что где-то сопоставим, не различается в разы. Но структура. Там за счет больших инвестиций в систему здравоохранения снижаются потери в экономике и сохраняется трудовой потенциал.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4A2ED-0868-43F7-ADD3-A6748D0D1FAD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Это те</a:t>
            </a:r>
            <a:r>
              <a:rPr lang="ru-RU" baseline="0" dirty="0" smtClean="0"/>
              <a:t> же потери трудового потенциала страны но в относительных показателях и в сравнении с ЕС, но </a:t>
            </a:r>
            <a:r>
              <a:rPr lang="ru-RU" dirty="0" smtClean="0"/>
              <a:t>без учета различий пенсионного возраста,</a:t>
            </a:r>
            <a:r>
              <a:rPr lang="ru-RU" baseline="0" dirty="0" smtClean="0"/>
              <a:t> 22 года на 1000 мужчин – это </a:t>
            </a:r>
            <a:r>
              <a:rPr lang="ru-RU" baseline="0" dirty="0" err="1" smtClean="0"/>
              <a:t>коласальные</a:t>
            </a:r>
            <a:r>
              <a:rPr lang="ru-RU" baseline="0" dirty="0" smtClean="0"/>
              <a:t> потери. Можно пересчитать на 2010 на все ХНИЗ, но завтра.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F57D1-0139-498F-8EA5-81D419CC6F15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7923213" y="0"/>
            <a:ext cx="426561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0824" y="1600200"/>
            <a:ext cx="5945188" cy="30480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0825" y="4898572"/>
            <a:ext cx="5945187" cy="1270453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800" cap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658936" y="4782971"/>
            <a:ext cx="56546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7923213" y="0"/>
            <a:ext cx="1065213" cy="6858000"/>
          </a:xfrm>
          <a:prstGeom prst="rect">
            <a:avLst/>
          </a:prstGeom>
          <a:gradFill flip="none" rotWithShape="1">
            <a:gsLst>
              <a:gs pos="75000">
                <a:schemeClr val="tx2">
                  <a:alpha val="0"/>
                </a:schemeClr>
              </a:gs>
              <a:gs pos="100000">
                <a:schemeClr val="tx2">
                  <a:alpha val="2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ru-RU" smtClean="0"/>
              <a:pPr/>
              <a:t>02.04.2014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11123611" y="0"/>
            <a:ext cx="1065213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1123612" y="10886"/>
            <a:ext cx="1065213" cy="6858000"/>
          </a:xfrm>
          <a:prstGeom prst="rect">
            <a:avLst/>
          </a:prstGeom>
          <a:gradFill flip="none" rotWithShape="1">
            <a:gsLst>
              <a:gs pos="75000">
                <a:schemeClr val="tx2">
                  <a:alpha val="0"/>
                </a:schemeClr>
              </a:gs>
              <a:gs pos="100000">
                <a:schemeClr val="tx2">
                  <a:alpha val="2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0" y="2237096"/>
            <a:ext cx="8229601" cy="2411103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2412" y="4876800"/>
            <a:ext cx="8229601" cy="129222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8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ru-RU" smtClean="0"/>
              <a:pPr/>
              <a:t>02.04.2014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1658936" y="4782971"/>
            <a:ext cx="80168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8" cy="1219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88168" y="1984248"/>
            <a:ext cx="4800600" cy="418795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51612" y="1984248"/>
            <a:ext cx="4800601" cy="418795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ru-RU" smtClean="0"/>
              <a:pPr/>
              <a:t>02.04.2014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8" cy="12192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2413" y="1828800"/>
            <a:ext cx="4800600" cy="838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522413" y="2743200"/>
            <a:ext cx="4800600" cy="34258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51613" y="1828800"/>
            <a:ext cx="4800600" cy="838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551613" y="2743200"/>
            <a:ext cx="4800600" cy="34258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ru-RU" smtClean="0"/>
              <a:pPr/>
              <a:t>02.04.2014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ru-RU" smtClean="0"/>
              <a:pPr/>
              <a:t>02.04.2014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ru-RU" smtClean="0"/>
              <a:pPr/>
              <a:t>02.04.2014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4114800" cy="1925637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4000" b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4414" y="685800"/>
            <a:ext cx="5257799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22413" y="2895599"/>
            <a:ext cx="4114800" cy="17526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8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ru-RU" smtClean="0"/>
              <a:pPr/>
              <a:t>02.04.2014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658936" y="2743200"/>
            <a:ext cx="3902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094414" y="0"/>
            <a:ext cx="6172198" cy="6857999"/>
          </a:xfrm>
          <a:solidFill>
            <a:schemeClr val="bg2"/>
          </a:solidFill>
          <a:effectLst>
            <a:outerShdw blurRad="152400" dist="50800" dir="10800000" algn="r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4114800" cy="1925638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000" b="0" i="0" baseline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22413" y="2895599"/>
            <a:ext cx="4114800" cy="17526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1658936" y="2743200"/>
            <a:ext cx="3902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ru-RU" smtClean="0"/>
              <a:pPr/>
              <a:t>02.04.2014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523412" y="646112"/>
            <a:ext cx="1828801" cy="552291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2412" y="646112"/>
            <a:ext cx="7620000" cy="552291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ru-RU" smtClean="0"/>
              <a:pPr/>
              <a:t>02.04.2014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9371012" y="762000"/>
            <a:ext cx="0" cy="533400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162" y="228600"/>
            <a:ext cx="10360501" cy="1219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914162" y="1641475"/>
            <a:ext cx="10360501" cy="44545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914162" y="6248400"/>
            <a:ext cx="2539339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4515" y="6248400"/>
            <a:ext cx="3859795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5324" y="6248400"/>
            <a:ext cx="2539339" cy="457200"/>
          </a:xfrm>
        </p:spPr>
        <p:txBody>
          <a:bodyPr/>
          <a:lstStyle>
            <a:lvl1pPr>
              <a:defRPr/>
            </a:lvl1pPr>
          </a:lstStyle>
          <a:p>
            <a:fld id="{A5EED0F0-16EF-498C-B6ED-96B29B55E5A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9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2413" y="1981200"/>
            <a:ext cx="9829799" cy="4187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228011" y="6400800"/>
            <a:ext cx="154865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3F41C87-7AD9-4845-A077-840E4A0F3F06}" type="datetimeFigureOut">
              <a:rPr lang="ru-RU" smtClean="0"/>
              <a:pPr/>
              <a:t>02.04.2014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5954834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85411" y="6400800"/>
            <a:ext cx="1066802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A013F82-EE5E-44EE-A61D-E31C6657F26F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065213" cy="685800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" y="0"/>
            <a:ext cx="1065213" cy="6858000"/>
          </a:xfrm>
          <a:prstGeom prst="rect">
            <a:avLst/>
          </a:prstGeom>
          <a:gradFill flip="none" rotWithShape="1">
            <a:gsLst>
              <a:gs pos="75000">
                <a:schemeClr val="tx2">
                  <a:alpha val="0"/>
                </a:schemeClr>
              </a:gs>
              <a:gs pos="100000">
                <a:schemeClr val="tx2">
                  <a:alpha val="2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03059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1175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0425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3463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1.xls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9916" y="1124744"/>
            <a:ext cx="5945188" cy="3048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Экономика и медицина: что нужно знать исследователю?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Концевая Анна Васильевна,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дмн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Эффективность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1413892" y="1988840"/>
          <a:ext cx="10270466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25860" y="4509120"/>
            <a:ext cx="10654409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9" cy="1031776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Экономика здравоохранения 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- это </a:t>
            </a:r>
            <a:r>
              <a:rPr lang="ru-RU" b="1" dirty="0" smtClean="0"/>
              <a:t>наука об удовлетворении неограниченных потребностей путем использования ограниченных ресурсов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5899" y="274638"/>
            <a:ext cx="10175681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Требования по оценке экономической эффективности для одобрения новой медицинской технологии</a:t>
            </a: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3892" y="1484784"/>
            <a:ext cx="10280522" cy="4707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398668" y="1628800"/>
            <a:ext cx="2879570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Обязательность экономической оценки</a:t>
            </a:r>
            <a:endParaRPr lang="ru-RU" sz="24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258" y="0"/>
            <a:ext cx="10969943" cy="11430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Работа агентства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Nice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в Великобритании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7868" y="1484784"/>
            <a:ext cx="9343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269876" y="1340768"/>
            <a:ext cx="9335863" cy="19389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Рекомендовано с использованию – 34%</a:t>
            </a:r>
          </a:p>
          <a:p>
            <a:endParaRPr lang="ru-RU" sz="2400" dirty="0" smtClean="0"/>
          </a:p>
          <a:p>
            <a:r>
              <a:rPr lang="ru-RU" sz="2400" dirty="0" smtClean="0"/>
              <a:t>Рекомендовано с ограничениями – 37%</a:t>
            </a:r>
          </a:p>
          <a:p>
            <a:endParaRPr lang="ru-RU" sz="2400" dirty="0" smtClean="0"/>
          </a:p>
          <a:p>
            <a:r>
              <a:rPr lang="ru-RU" sz="2400" dirty="0" smtClean="0"/>
              <a:t>Не рекомендовано – 28%</a:t>
            </a:r>
            <a:endParaRPr lang="ru-RU" sz="24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5"/>
          <p:cNvSpPr txBox="1">
            <a:spLocks noGrp="1"/>
          </p:cNvSpPr>
          <p:nvPr/>
        </p:nvSpPr>
        <p:spPr>
          <a:xfrm>
            <a:off x="10855672" y="6143626"/>
            <a:ext cx="65388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66B8AA7-9687-446B-A5CA-943B6ABF77B2}" type="slidenum">
              <a:rPr lang="th-TH" sz="120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6</a:t>
            </a:fld>
            <a:endParaRPr lang="th-TH" sz="1200" dirty="0">
              <a:latin typeface="+mn-lt"/>
              <a:cs typeface="+mn-cs"/>
            </a:endParaRP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8003149" y="1976438"/>
            <a:ext cx="3850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2400" b="1" dirty="0">
                <a:solidFill>
                  <a:schemeClr val="tx2"/>
                </a:solidFill>
                <a:cs typeface="Times New Roman" pitchFamily="18" charset="0"/>
              </a:rPr>
              <a:t>B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721325" y="2012950"/>
            <a:ext cx="5514597" cy="3398838"/>
            <a:chOff x="1286" y="912"/>
            <a:chExt cx="2606" cy="2141"/>
          </a:xfrm>
        </p:grpSpPr>
        <p:sp>
          <p:nvSpPr>
            <p:cNvPr id="19473" name="Text Box 4"/>
            <p:cNvSpPr txBox="1">
              <a:spLocks noChangeArrowheads="1"/>
            </p:cNvSpPr>
            <p:nvPr/>
          </p:nvSpPr>
          <p:spPr bwMode="auto">
            <a:xfrm>
              <a:off x="3710" y="2736"/>
              <a:ext cx="182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GB" sz="2400" b="1" dirty="0">
                  <a:solidFill>
                    <a:schemeClr val="tx2"/>
                  </a:solidFill>
                  <a:cs typeface="Times New Roman" pitchFamily="18" charset="0"/>
                </a:rPr>
                <a:t>A</a:t>
              </a:r>
              <a:endParaRPr lang="en-GB" sz="1600" b="1" dirty="0">
                <a:solidFill>
                  <a:schemeClr val="tx2"/>
                </a:solidFill>
                <a:cs typeface="Times New Roman" pitchFamily="18" charset="0"/>
              </a:endParaRPr>
            </a:p>
          </p:txBody>
        </p:sp>
        <p:sp>
          <p:nvSpPr>
            <p:cNvPr id="19474" name="Text Box 5"/>
            <p:cNvSpPr txBox="1">
              <a:spLocks noChangeArrowheads="1"/>
            </p:cNvSpPr>
            <p:nvPr/>
          </p:nvSpPr>
          <p:spPr bwMode="auto">
            <a:xfrm>
              <a:off x="1351" y="912"/>
              <a:ext cx="190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GB" sz="2400" b="1" dirty="0">
                  <a:solidFill>
                    <a:schemeClr val="tx2"/>
                  </a:solidFill>
                  <a:cs typeface="Times New Roman" pitchFamily="18" charset="0"/>
                </a:rPr>
                <a:t>D</a:t>
              </a:r>
            </a:p>
          </p:txBody>
        </p:sp>
        <p:sp>
          <p:nvSpPr>
            <p:cNvPr id="19475" name="Text Box 6"/>
            <p:cNvSpPr txBox="1">
              <a:spLocks noChangeArrowheads="1"/>
            </p:cNvSpPr>
            <p:nvPr/>
          </p:nvSpPr>
          <p:spPr bwMode="auto">
            <a:xfrm>
              <a:off x="1286" y="2762"/>
              <a:ext cx="171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sz="2400" b="1" dirty="0">
                  <a:solidFill>
                    <a:schemeClr val="tx2"/>
                  </a:solidFill>
                  <a:cs typeface="Times New Roman" pitchFamily="18" charset="0"/>
                </a:rPr>
                <a:t>C</a:t>
              </a:r>
            </a:p>
          </p:txBody>
        </p:sp>
      </p:grpSp>
      <p:sp>
        <p:nvSpPr>
          <p:cNvPr id="19461" name="Line 7"/>
          <p:cNvSpPr>
            <a:spLocks noChangeShapeType="1"/>
          </p:cNvSpPr>
          <p:nvPr/>
        </p:nvSpPr>
        <p:spPr bwMode="auto">
          <a:xfrm>
            <a:off x="5383398" y="1327150"/>
            <a:ext cx="0" cy="495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9462" name="Line 8"/>
          <p:cNvSpPr>
            <a:spLocks noChangeShapeType="1"/>
          </p:cNvSpPr>
          <p:nvPr/>
        </p:nvSpPr>
        <p:spPr bwMode="auto">
          <a:xfrm>
            <a:off x="1523603" y="3917950"/>
            <a:ext cx="832903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9463" name="Text Box 9"/>
          <p:cNvSpPr txBox="1">
            <a:spLocks noChangeArrowheads="1"/>
          </p:cNvSpPr>
          <p:nvPr/>
        </p:nvSpPr>
        <p:spPr bwMode="auto">
          <a:xfrm>
            <a:off x="7332341" y="3559176"/>
            <a:ext cx="33409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1800" b="1" dirty="0" smtClean="0">
                <a:solidFill>
                  <a:srgbClr val="CC6600"/>
                </a:solidFill>
                <a:cs typeface="Times New Roman" pitchFamily="18" charset="0"/>
              </a:rPr>
              <a:t>Повышение эффективности</a:t>
            </a:r>
            <a:endParaRPr lang="en-GB" sz="1800" b="1" dirty="0">
              <a:solidFill>
                <a:srgbClr val="CC6600"/>
              </a:solidFill>
              <a:cs typeface="Times New Roman" pitchFamily="18" charset="0"/>
            </a:endParaRPr>
          </a:p>
        </p:txBody>
      </p:sp>
      <p:sp>
        <p:nvSpPr>
          <p:cNvPr id="19464" name="Text Box 10"/>
          <p:cNvSpPr txBox="1">
            <a:spLocks noChangeArrowheads="1"/>
          </p:cNvSpPr>
          <p:nvPr/>
        </p:nvSpPr>
        <p:spPr bwMode="auto">
          <a:xfrm>
            <a:off x="2998068" y="1052736"/>
            <a:ext cx="3359429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GB" sz="1800" b="1" dirty="0">
                <a:solidFill>
                  <a:schemeClr val="tx2"/>
                </a:solidFill>
                <a:cs typeface="Times New Roman" pitchFamily="18" charset="0"/>
              </a:rPr>
              <a:t>		</a:t>
            </a:r>
            <a:r>
              <a:rPr lang="ru-RU" sz="1800" b="1" dirty="0" smtClean="0">
                <a:solidFill>
                  <a:schemeClr val="tx2"/>
                </a:solidFill>
                <a:cs typeface="Times New Roman" pitchFamily="18" charset="0"/>
              </a:rPr>
              <a:t>дороже</a:t>
            </a:r>
            <a:endParaRPr lang="en-GB" sz="1800" b="1" dirty="0">
              <a:solidFill>
                <a:srgbClr val="CC6600"/>
              </a:solidFill>
              <a:cs typeface="Times New Roman" pitchFamily="18" charset="0"/>
            </a:endParaRPr>
          </a:p>
          <a:p>
            <a:pPr algn="ctr" eaLnBrk="0" hangingPunct="0"/>
            <a:endParaRPr lang="en-GB" sz="1800" b="1" dirty="0">
              <a:solidFill>
                <a:srgbClr val="CC6600"/>
              </a:solidFill>
              <a:cs typeface="Times New Roman" pitchFamily="18" charset="0"/>
            </a:endParaRPr>
          </a:p>
        </p:txBody>
      </p:sp>
      <p:sp>
        <p:nvSpPr>
          <p:cNvPr id="19465" name="Text Box 11"/>
          <p:cNvSpPr txBox="1">
            <a:spLocks noChangeArrowheads="1"/>
          </p:cNvSpPr>
          <p:nvPr/>
        </p:nvSpPr>
        <p:spPr bwMode="auto">
          <a:xfrm>
            <a:off x="3142084" y="6211669"/>
            <a:ext cx="6334736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GB" sz="1800" b="1" dirty="0">
                <a:solidFill>
                  <a:srgbClr val="CC6600"/>
                </a:solidFill>
                <a:cs typeface="Times New Roman" pitchFamily="18" charset="0"/>
              </a:rPr>
              <a:t>	         </a:t>
            </a:r>
          </a:p>
          <a:p>
            <a:pPr eaLnBrk="0" hangingPunct="0"/>
            <a:r>
              <a:rPr lang="en-GB" sz="1800" b="1" dirty="0">
                <a:solidFill>
                  <a:srgbClr val="CC6600"/>
                </a:solidFill>
                <a:cs typeface="Times New Roman" pitchFamily="18" charset="0"/>
              </a:rPr>
              <a:t>		</a:t>
            </a:r>
            <a:r>
              <a:rPr lang="ru-RU" sz="1800" b="1" dirty="0" smtClean="0">
                <a:solidFill>
                  <a:srgbClr val="CC6600"/>
                </a:solidFill>
                <a:cs typeface="Times New Roman" pitchFamily="18" charset="0"/>
              </a:rPr>
              <a:t>дешевле</a:t>
            </a:r>
            <a:endParaRPr lang="en-GB" sz="1800" b="1" dirty="0">
              <a:solidFill>
                <a:srgbClr val="CC6600"/>
              </a:solidFill>
              <a:cs typeface="Times New Roman" pitchFamily="18" charset="0"/>
            </a:endParaRPr>
          </a:p>
        </p:txBody>
      </p:sp>
      <p:sp>
        <p:nvSpPr>
          <p:cNvPr id="161804" name="Line 12"/>
          <p:cNvSpPr>
            <a:spLocks noChangeShapeType="1"/>
          </p:cNvSpPr>
          <p:nvPr/>
        </p:nvSpPr>
        <p:spPr bwMode="auto">
          <a:xfrm flipV="1">
            <a:off x="2742486" y="2393950"/>
            <a:ext cx="5078677" cy="3124200"/>
          </a:xfrm>
          <a:prstGeom prst="line">
            <a:avLst/>
          </a:prstGeom>
          <a:noFill/>
          <a:ln w="76200" cap="rnd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61805" name="Text Box 13"/>
          <p:cNvSpPr txBox="1">
            <a:spLocks noChangeArrowheads="1"/>
          </p:cNvSpPr>
          <p:nvPr/>
        </p:nvSpPr>
        <p:spPr bwMode="auto">
          <a:xfrm>
            <a:off x="1701924" y="2419350"/>
            <a:ext cx="324036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000" b="1" dirty="0" smtClean="0">
                <a:solidFill>
                  <a:schemeClr val="tx2"/>
                </a:solidFill>
                <a:cs typeface="Times New Roman" pitchFamily="18" charset="0"/>
              </a:rPr>
              <a:t>Предлагаемое вмешательство менее эффективно и дороже</a:t>
            </a:r>
            <a:endParaRPr lang="en-US" sz="2000" dirty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161806" name="Text Box 14"/>
          <p:cNvSpPr txBox="1">
            <a:spLocks noChangeArrowheads="1"/>
          </p:cNvSpPr>
          <p:nvPr/>
        </p:nvSpPr>
        <p:spPr bwMode="auto">
          <a:xfrm>
            <a:off x="6852070" y="2343151"/>
            <a:ext cx="311476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sz="2000" b="1" dirty="0" smtClean="0">
                <a:solidFill>
                  <a:schemeClr val="tx2"/>
                </a:solidFill>
                <a:cs typeface="Times New Roman" pitchFamily="18" charset="0"/>
              </a:rPr>
              <a:t>Вмешательство дороже</a:t>
            </a:r>
          </a:p>
          <a:p>
            <a:pPr algn="ctr" eaLnBrk="0" hangingPunct="0"/>
            <a:r>
              <a:rPr lang="ru-RU" sz="2000" b="1" dirty="0" smtClean="0">
                <a:solidFill>
                  <a:schemeClr val="tx2"/>
                </a:solidFill>
                <a:cs typeface="Times New Roman" pitchFamily="18" charset="0"/>
              </a:rPr>
              <a:t> и эффективнее</a:t>
            </a:r>
            <a:endParaRPr lang="en-US" sz="2000" dirty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161807" name="Text Box 15"/>
          <p:cNvSpPr txBox="1">
            <a:spLocks noChangeArrowheads="1"/>
          </p:cNvSpPr>
          <p:nvPr/>
        </p:nvSpPr>
        <p:spPr bwMode="auto">
          <a:xfrm>
            <a:off x="1413891" y="5362576"/>
            <a:ext cx="3024337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000" b="1" dirty="0" smtClean="0">
                <a:solidFill>
                  <a:schemeClr val="tx2"/>
                </a:solidFill>
                <a:cs typeface="Times New Roman" pitchFamily="18" charset="0"/>
              </a:rPr>
              <a:t>Предлагаемое вмешательство менее эффективно и дешевле</a:t>
            </a:r>
            <a:endParaRPr lang="en-US" sz="2000" dirty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161808" name="Text Box 16"/>
          <p:cNvSpPr txBox="1">
            <a:spLocks noChangeArrowheads="1"/>
          </p:cNvSpPr>
          <p:nvPr/>
        </p:nvSpPr>
        <p:spPr bwMode="auto">
          <a:xfrm>
            <a:off x="6382444" y="5373216"/>
            <a:ext cx="378449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000" b="1" dirty="0" smtClean="0">
                <a:solidFill>
                  <a:schemeClr val="tx2"/>
                </a:solidFill>
                <a:cs typeface="Times New Roman" pitchFamily="18" charset="0"/>
              </a:rPr>
              <a:t>Вмешательство эффективнее и дешевле</a:t>
            </a:r>
            <a:endParaRPr lang="en-US" sz="2000" dirty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161809" name="Rectangle 17"/>
          <p:cNvSpPr>
            <a:spLocks noChangeArrowheads="1"/>
          </p:cNvSpPr>
          <p:nvPr/>
        </p:nvSpPr>
        <p:spPr bwMode="auto">
          <a:xfrm>
            <a:off x="2782044" y="188913"/>
            <a:ext cx="8247150" cy="647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120000"/>
              </a:lnSpc>
              <a:defRPr/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</a:rPr>
              <a:t>Соотношение затрат и эффекта</a:t>
            </a:r>
            <a:endParaRPr lang="en-GB" sz="2800" b="1" dirty="0">
              <a:solidFill>
                <a:schemeClr val="accent6">
                  <a:lumMod val="50000"/>
                </a:schemeClr>
              </a:solidFill>
              <a:latin typeface="+mj-lt"/>
              <a:ea typeface="+mj-ea"/>
            </a:endParaRPr>
          </a:p>
          <a:p>
            <a:pPr marL="342900" indent="-342900" algn="ctr">
              <a:spcBef>
                <a:spcPct val="20000"/>
              </a:spcBef>
              <a:buFontTx/>
              <a:buChar char="•"/>
              <a:defRPr/>
            </a:pPr>
            <a:endParaRPr lang="en-GB" sz="2800" b="1" dirty="0">
              <a:solidFill>
                <a:schemeClr val="accent6">
                  <a:lumMod val="50000"/>
                </a:schemeClr>
              </a:solidFill>
              <a:latin typeface="Arial" pitchFamily="34" charset="0"/>
            </a:endParaRPr>
          </a:p>
        </p:txBody>
      </p:sp>
      <p:sp>
        <p:nvSpPr>
          <p:cNvPr id="19472" name="Text Box 18"/>
          <p:cNvSpPr txBox="1">
            <a:spLocks noChangeArrowheads="1"/>
          </p:cNvSpPr>
          <p:nvPr/>
        </p:nvSpPr>
        <p:spPr bwMode="auto">
          <a:xfrm>
            <a:off x="1269876" y="3501008"/>
            <a:ext cx="31281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1800" b="1" dirty="0" smtClean="0">
                <a:solidFill>
                  <a:srgbClr val="CC6600"/>
                </a:solidFill>
                <a:cs typeface="Times New Roman" pitchFamily="18" charset="0"/>
              </a:rPr>
              <a:t>Снижение эффективности</a:t>
            </a:r>
            <a:endParaRPr lang="en-GB" sz="1800" b="1" dirty="0">
              <a:solidFill>
                <a:srgbClr val="CC66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1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1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61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1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805" grpId="0"/>
      <p:bldP spid="161806" grpId="0"/>
      <p:bldP spid="161807" grpId="0"/>
      <p:bldP spid="16180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Как лучше отразить медицинскую эффективность?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Да этот препарат дороже, но</a:t>
            </a:r>
          </a:p>
          <a:p>
            <a:r>
              <a:rPr lang="ru-RU" dirty="0" smtClean="0"/>
              <a:t>У него ниже токсичность</a:t>
            </a:r>
          </a:p>
          <a:p>
            <a:r>
              <a:rPr lang="ru-RU" dirty="0" smtClean="0"/>
              <a:t>Больший отклик на лечение</a:t>
            </a:r>
          </a:p>
          <a:p>
            <a:r>
              <a:rPr lang="ru-RU" dirty="0" smtClean="0"/>
              <a:t>Большее длительность эффекта</a:t>
            </a:r>
          </a:p>
          <a:p>
            <a:r>
              <a:rPr lang="ru-RU" dirty="0" smtClean="0"/>
              <a:t>Увеличивается выживаемость</a:t>
            </a:r>
          </a:p>
          <a:p>
            <a:r>
              <a:rPr lang="ru-RU" dirty="0" smtClean="0"/>
              <a:t>Улучшает качество жизни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9118748" y="3284984"/>
            <a:ext cx="1230145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800" dirty="0" smtClean="0"/>
              <a:t>И что?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773932" y="5589240"/>
            <a:ext cx="9865096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Например,  дополнительные затраты на лечение 100 пациентов – 100 000 рублей.  На этом препарате у 10 пациентов дополнительно достигается эффект</a:t>
            </a:r>
          </a:p>
          <a:p>
            <a:r>
              <a:rPr lang="ru-RU" dirty="0" smtClean="0"/>
              <a:t>10 000 руб. на 1 пациента с дополнительным эффектом и что?</a:t>
            </a:r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1924" y="2708920"/>
            <a:ext cx="8712968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QALY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– универсальный показатель эффективности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45940" y="1916832"/>
            <a:ext cx="7808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QALY </a:t>
            </a:r>
            <a:r>
              <a:rPr lang="ru-RU" dirty="0" smtClean="0"/>
              <a:t>– </a:t>
            </a:r>
            <a:r>
              <a:rPr lang="en-US" dirty="0" smtClean="0"/>
              <a:t>quality-adjusted life years, </a:t>
            </a:r>
            <a:r>
              <a:rPr lang="ru-RU" dirty="0" smtClean="0"/>
              <a:t>сохраненные годы качественной жизни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701924" y="3429000"/>
            <a:ext cx="4824536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Индекс здоровья (качество жизни)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9982844" y="6381328"/>
            <a:ext cx="1479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Annamans</a:t>
            </a:r>
            <a:r>
              <a:rPr lang="en-US" dirty="0" smtClean="0"/>
              <a:t>, P.</a:t>
            </a:r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QALY –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порядок расчетов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29916" y="1988840"/>
            <a:ext cx="101531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QALY =LYS*</a:t>
            </a:r>
            <a:r>
              <a:rPr lang="en-US" sz="2400" b="1" dirty="0" err="1" smtClean="0"/>
              <a:t>Ut</a:t>
            </a:r>
            <a:endParaRPr lang="en-US" sz="2400" b="1" dirty="0" smtClean="0"/>
          </a:p>
          <a:p>
            <a:endParaRPr lang="en-US" sz="2400" b="1" dirty="0" smtClean="0"/>
          </a:p>
          <a:p>
            <a:r>
              <a:rPr lang="en-US" sz="2400" b="1" dirty="0" smtClean="0"/>
              <a:t>1 </a:t>
            </a:r>
            <a:r>
              <a:rPr lang="ru-RU" sz="2400" b="1" dirty="0" smtClean="0"/>
              <a:t>год жизни в состоянии полного здоровья равен 2 годам жизни в состоянии тяжелой стенокардии</a:t>
            </a:r>
          </a:p>
          <a:p>
            <a:endParaRPr lang="ru-RU" sz="2400" b="1" dirty="0" smtClean="0"/>
          </a:p>
          <a:p>
            <a:r>
              <a:rPr lang="en-US" sz="2400" b="1" dirty="0" smtClean="0"/>
              <a:t>LYS – </a:t>
            </a:r>
            <a:r>
              <a:rPr lang="ru-RU" sz="2400" b="1" dirty="0" smtClean="0"/>
              <a:t>годы жизни, сохраненные в результате вмешательства</a:t>
            </a:r>
            <a:endParaRPr lang="ru-RU" sz="2400" b="1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7868" y="332656"/>
            <a:ext cx="10441160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7"/>
          <p:cNvSpPr>
            <a:spLocks noChangeArrowheads="1"/>
          </p:cNvSpPr>
          <p:nvPr/>
        </p:nvSpPr>
        <p:spPr bwMode="auto">
          <a:xfrm>
            <a:off x="1701924" y="188913"/>
            <a:ext cx="9649072" cy="122386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120000"/>
              </a:lnSpc>
              <a:defRPr/>
            </a:pP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</a:rPr>
              <a:t>Соотношение затрат и эффекта</a:t>
            </a:r>
            <a:endParaRPr lang="en-GB" sz="3200" b="1" dirty="0">
              <a:solidFill>
                <a:schemeClr val="accent6">
                  <a:lumMod val="50000"/>
                </a:schemeClr>
              </a:solidFill>
              <a:latin typeface="+mj-lt"/>
              <a:ea typeface="+mj-ea"/>
            </a:endParaRPr>
          </a:p>
          <a:p>
            <a:pPr marL="342900" indent="-342900" algn="ctr">
              <a:spcBef>
                <a:spcPct val="20000"/>
              </a:spcBef>
              <a:buFontTx/>
              <a:buChar char="•"/>
              <a:defRPr/>
            </a:pPr>
            <a:endParaRPr lang="en-GB" sz="3200" b="1" dirty="0">
              <a:solidFill>
                <a:schemeClr val="accent6">
                  <a:lumMod val="50000"/>
                </a:schemeClr>
              </a:solidFill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06380" y="5301208"/>
            <a:ext cx="5400600" cy="7078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Эффект </a:t>
            </a:r>
            <a:r>
              <a:rPr lang="en-US" sz="2000" b="1" dirty="0" smtClean="0"/>
              <a:t>QALY – </a:t>
            </a:r>
            <a:r>
              <a:rPr lang="ru-RU" sz="2000" b="1" dirty="0" smtClean="0"/>
              <a:t>сохраненные годы качественной жизни</a:t>
            </a:r>
            <a:endParaRPr lang="ru-RU" sz="2000" b="1" dirty="0"/>
          </a:p>
        </p:txBody>
      </p:sp>
      <p:sp>
        <p:nvSpPr>
          <p:cNvPr id="7" name="TextBox 6"/>
          <p:cNvSpPr txBox="1"/>
          <p:nvPr/>
        </p:nvSpPr>
        <p:spPr>
          <a:xfrm rot="16200000">
            <a:off x="1131870" y="2414879"/>
            <a:ext cx="2116285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Общие затраты</a:t>
            </a:r>
            <a:endParaRPr lang="ru-RU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006180" y="2924944"/>
            <a:ext cx="1656184" cy="70788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Текущая ситуация</a:t>
            </a:r>
            <a:endParaRPr lang="ru-RU" sz="20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 затраты на 1 </a:t>
            </a:r>
            <a:r>
              <a:rPr lang="en-US" dirty="0" smtClean="0"/>
              <a:t>QALY </a:t>
            </a:r>
            <a:r>
              <a:rPr lang="ru-RU" dirty="0" smtClean="0"/>
              <a:t>(год сохраненной качественной жизни)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629916" y="1700808"/>
          <a:ext cx="10081120" cy="384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60840"/>
                <a:gridCol w="25202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Вид</a:t>
                      </a:r>
                      <a:r>
                        <a:rPr lang="ru-RU" baseline="0" dirty="0" smtClean="0"/>
                        <a:t> вмешательства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Затраты на 1 </a:t>
                      </a:r>
                      <a:r>
                        <a:rPr lang="en-US" dirty="0" smtClean="0"/>
                        <a:t>QALY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/>
                        <a:t>Консультирование</a:t>
                      </a:r>
                      <a:r>
                        <a:rPr lang="ru-RU" sz="2000" baseline="0" dirty="0" smtClean="0"/>
                        <a:t> врача по отказу от курения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1 300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/>
                        <a:t>ББ после ИМ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3 600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dirty="0" err="1" smtClean="0"/>
                        <a:t>Статины</a:t>
                      </a:r>
                      <a:r>
                        <a:rPr lang="ru-RU" sz="2000" baseline="0" dirty="0" smtClean="0"/>
                        <a:t> (4</a:t>
                      </a:r>
                      <a:r>
                        <a:rPr lang="en-US" sz="2000" baseline="0" dirty="0" smtClean="0"/>
                        <a:t>S)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5 400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/>
                        <a:t>Медикаментозная</a:t>
                      </a:r>
                      <a:r>
                        <a:rPr lang="ru-RU" sz="2000" baseline="0" dirty="0" smtClean="0"/>
                        <a:t> терапия ВИЧ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20 000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/>
                        <a:t>Воздушная подушка в машине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27 000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/>
                        <a:t>Гемодиализ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50 000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/>
                        <a:t>Нагрузочная ЭКГ мужчинам </a:t>
                      </a:r>
                      <a:r>
                        <a:rPr lang="ru-RU" sz="2000" baseline="0" dirty="0" smtClean="0"/>
                        <a:t> без симптомов в возрасте 40 лет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124 000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/>
                        <a:t>Ежегодная КТ бывшим курильщикам</a:t>
                      </a:r>
                      <a:r>
                        <a:rPr lang="ru-RU" sz="2000" baseline="0" dirty="0" smtClean="0"/>
                        <a:t> для раннего выявления рака легких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1 300 000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13892" y="6211669"/>
            <a:ext cx="18371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Janneson</a:t>
            </a:r>
            <a:r>
              <a:rPr lang="en-US" dirty="0" smtClean="0"/>
              <a:t>, 1997</a:t>
            </a:r>
          </a:p>
          <a:p>
            <a:r>
              <a:rPr lang="en-US" dirty="0" err="1" smtClean="0"/>
              <a:t>Probstfield</a:t>
            </a:r>
            <a:r>
              <a:rPr lang="en-US" dirty="0" smtClean="0"/>
              <a:t> 2003</a:t>
            </a:r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400" b="1" dirty="0">
                <a:solidFill>
                  <a:schemeClr val="folHlink"/>
                </a:solidFill>
              </a:rPr>
              <a:t>Пороговые значения затрат на </a:t>
            </a:r>
            <a:r>
              <a:rPr lang="en-US" sz="3400" b="1" dirty="0">
                <a:solidFill>
                  <a:schemeClr val="folHlink"/>
                </a:solidFill>
              </a:rPr>
              <a:t>1 QALY </a:t>
            </a:r>
            <a:r>
              <a:rPr lang="ru-RU" sz="3400" b="1" dirty="0">
                <a:solidFill>
                  <a:schemeClr val="folHlink"/>
                </a:solidFill>
              </a:rPr>
              <a:t>в странах Европы</a:t>
            </a:r>
            <a:r>
              <a:rPr lang="en-US" sz="3400" dirty="0"/>
              <a:t> </a:t>
            </a:r>
            <a:br>
              <a:rPr lang="en-US" sz="3400" dirty="0"/>
            </a:br>
            <a:endParaRPr lang="ru-RU" sz="3400" b="1" dirty="0">
              <a:solidFill>
                <a:schemeClr val="folHlink"/>
              </a:solidFill>
            </a:endParaRPr>
          </a:p>
        </p:txBody>
      </p:sp>
      <p:graphicFrame>
        <p:nvGraphicFramePr>
          <p:cNvPr id="154674" name="Group 50"/>
          <p:cNvGraphicFramePr>
            <a:graphicFrameLocks noGrp="1"/>
          </p:cNvGraphicFramePr>
          <p:nvPr>
            <p:ph type="tbl" idx="1"/>
          </p:nvPr>
        </p:nvGraphicFramePr>
        <p:xfrm>
          <a:off x="1485899" y="1600200"/>
          <a:ext cx="10093484" cy="3640275"/>
        </p:xfrm>
        <a:graphic>
          <a:graphicData uri="http://schemas.openxmlformats.org/drawingml/2006/table">
            <a:tbl>
              <a:tblPr/>
              <a:tblGrid>
                <a:gridCol w="5046742"/>
                <a:gridCol w="5046742"/>
              </a:tblGrid>
              <a:tr h="5405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 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и менее</a:t>
                      </a:r>
                    </a:p>
                  </a:txBody>
                  <a:tcPr marL="121888" marR="1218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экономия затрат, предпочтение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66"/>
                    </a:solidFill>
                  </a:tcPr>
                </a:tc>
              </a:tr>
              <a:tr h="5394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 до 20 000 евро</a:t>
                      </a:r>
                    </a:p>
                  </a:txBody>
                  <a:tcPr marL="121888" marR="1218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экономическая целесообразность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66"/>
                    </a:solidFill>
                  </a:tcPr>
                </a:tc>
              </a:tr>
              <a:tr h="443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20 000 до 40 000 евро</a:t>
                      </a:r>
                    </a:p>
                  </a:txBody>
                  <a:tcPr marL="121888" marR="1218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Допустимо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</a:tr>
              <a:tr h="443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40 000 до 60 000 евро</a:t>
                      </a:r>
                    </a:p>
                  </a:txBody>
                  <a:tcPr marL="121888" marR="1218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Возможн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o</a:t>
                      </a: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</a:tr>
              <a:tr h="6514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60 000 до 100 000 евро</a:t>
                      </a:r>
                    </a:p>
                  </a:txBody>
                  <a:tcPr marL="121888" marR="1218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Дорого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99"/>
                    </a:solidFill>
                  </a:tcPr>
                </a:tc>
              </a:tr>
              <a:tr h="6514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более 100 000 евро</a:t>
                      </a:r>
                    </a:p>
                  </a:txBody>
                  <a:tcPr marL="121888" marR="1218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Неприемлемо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989956" y="5877272"/>
            <a:ext cx="82425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Рекомендации ВОЗ – 3 ВВП на душу населения</a:t>
            </a:r>
            <a:endParaRPr lang="ru-RU" sz="28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"/>
          <p:cNvGrpSpPr>
            <a:grpSpLocks/>
          </p:cNvGrpSpPr>
          <p:nvPr/>
        </p:nvGrpSpPr>
        <p:grpSpPr bwMode="auto">
          <a:xfrm>
            <a:off x="1197868" y="1524000"/>
            <a:ext cx="8447387" cy="4719638"/>
            <a:chOff x="1149916" y="1485087"/>
            <a:chExt cx="6778902" cy="4719509"/>
          </a:xfrm>
        </p:grpSpPr>
        <p:sp>
          <p:nvSpPr>
            <p:cNvPr id="4" name="Полилиния 3"/>
            <p:cNvSpPr/>
            <p:nvPr/>
          </p:nvSpPr>
          <p:spPr>
            <a:xfrm>
              <a:off x="1149916" y="1485752"/>
              <a:ext cx="2490290" cy="452370"/>
            </a:xfrm>
            <a:custGeom>
              <a:avLst/>
              <a:gdLst>
                <a:gd name="connsiteX0" fmla="*/ 0 w 2084705"/>
                <a:gd name="connsiteY0" fmla="*/ 45237 h 452370"/>
                <a:gd name="connsiteX1" fmla="*/ 13250 w 2084705"/>
                <a:gd name="connsiteY1" fmla="*/ 13250 h 452370"/>
                <a:gd name="connsiteX2" fmla="*/ 45237 w 2084705"/>
                <a:gd name="connsiteY2" fmla="*/ 0 h 452370"/>
                <a:gd name="connsiteX3" fmla="*/ 2039468 w 2084705"/>
                <a:gd name="connsiteY3" fmla="*/ 0 h 452370"/>
                <a:gd name="connsiteX4" fmla="*/ 2071455 w 2084705"/>
                <a:gd name="connsiteY4" fmla="*/ 13250 h 452370"/>
                <a:gd name="connsiteX5" fmla="*/ 2084705 w 2084705"/>
                <a:gd name="connsiteY5" fmla="*/ 45237 h 452370"/>
                <a:gd name="connsiteX6" fmla="*/ 2084705 w 2084705"/>
                <a:gd name="connsiteY6" fmla="*/ 407133 h 452370"/>
                <a:gd name="connsiteX7" fmla="*/ 2071455 w 2084705"/>
                <a:gd name="connsiteY7" fmla="*/ 439120 h 452370"/>
                <a:gd name="connsiteX8" fmla="*/ 2039468 w 2084705"/>
                <a:gd name="connsiteY8" fmla="*/ 452370 h 452370"/>
                <a:gd name="connsiteX9" fmla="*/ 45237 w 2084705"/>
                <a:gd name="connsiteY9" fmla="*/ 452370 h 452370"/>
                <a:gd name="connsiteX10" fmla="*/ 13250 w 2084705"/>
                <a:gd name="connsiteY10" fmla="*/ 439120 h 452370"/>
                <a:gd name="connsiteX11" fmla="*/ 0 w 2084705"/>
                <a:gd name="connsiteY11" fmla="*/ 407133 h 452370"/>
                <a:gd name="connsiteX12" fmla="*/ 0 w 2084705"/>
                <a:gd name="connsiteY12" fmla="*/ 45237 h 452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84705" h="452370">
                  <a:moveTo>
                    <a:pt x="0" y="45237"/>
                  </a:moveTo>
                  <a:cubicBezTo>
                    <a:pt x="0" y="33239"/>
                    <a:pt x="4766" y="21733"/>
                    <a:pt x="13250" y="13250"/>
                  </a:cubicBezTo>
                  <a:cubicBezTo>
                    <a:pt x="21734" y="4766"/>
                    <a:pt x="33240" y="0"/>
                    <a:pt x="45237" y="0"/>
                  </a:cubicBezTo>
                  <a:lnTo>
                    <a:pt x="2039468" y="0"/>
                  </a:lnTo>
                  <a:cubicBezTo>
                    <a:pt x="2051466" y="0"/>
                    <a:pt x="2062972" y="4766"/>
                    <a:pt x="2071455" y="13250"/>
                  </a:cubicBezTo>
                  <a:cubicBezTo>
                    <a:pt x="2079939" y="21734"/>
                    <a:pt x="2084705" y="33240"/>
                    <a:pt x="2084705" y="45237"/>
                  </a:cubicBezTo>
                  <a:lnTo>
                    <a:pt x="2084705" y="407133"/>
                  </a:lnTo>
                  <a:cubicBezTo>
                    <a:pt x="2084705" y="419131"/>
                    <a:pt x="2079939" y="430637"/>
                    <a:pt x="2071455" y="439120"/>
                  </a:cubicBezTo>
                  <a:cubicBezTo>
                    <a:pt x="2062971" y="447604"/>
                    <a:pt x="2051465" y="452370"/>
                    <a:pt x="2039468" y="452370"/>
                  </a:cubicBezTo>
                  <a:lnTo>
                    <a:pt x="45237" y="452370"/>
                  </a:lnTo>
                  <a:cubicBezTo>
                    <a:pt x="33239" y="452370"/>
                    <a:pt x="21733" y="447604"/>
                    <a:pt x="13250" y="439120"/>
                  </a:cubicBezTo>
                  <a:cubicBezTo>
                    <a:pt x="4766" y="430636"/>
                    <a:pt x="0" y="419130"/>
                    <a:pt x="0" y="407133"/>
                  </a:cubicBezTo>
                  <a:lnTo>
                    <a:pt x="0" y="45237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74209" tIns="74209" rIns="74209" bIns="74209" spcCol="1270" anchor="ctr"/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600" b="1" dirty="0"/>
                <a:t>Поликлиника 1</a:t>
              </a:r>
            </a:p>
          </p:txBody>
        </p:sp>
        <p:sp>
          <p:nvSpPr>
            <p:cNvPr id="6" name="Полилиния 5"/>
            <p:cNvSpPr/>
            <p:nvPr/>
          </p:nvSpPr>
          <p:spPr>
            <a:xfrm>
              <a:off x="1149916" y="2247087"/>
              <a:ext cx="6778902" cy="452370"/>
            </a:xfrm>
            <a:custGeom>
              <a:avLst/>
              <a:gdLst>
                <a:gd name="connsiteX0" fmla="*/ 0 w 6778902"/>
                <a:gd name="connsiteY0" fmla="*/ 45237 h 452370"/>
                <a:gd name="connsiteX1" fmla="*/ 13250 w 6778902"/>
                <a:gd name="connsiteY1" fmla="*/ 13250 h 452370"/>
                <a:gd name="connsiteX2" fmla="*/ 45237 w 6778902"/>
                <a:gd name="connsiteY2" fmla="*/ 0 h 452370"/>
                <a:gd name="connsiteX3" fmla="*/ 6733665 w 6778902"/>
                <a:gd name="connsiteY3" fmla="*/ 0 h 452370"/>
                <a:gd name="connsiteX4" fmla="*/ 6765652 w 6778902"/>
                <a:gd name="connsiteY4" fmla="*/ 13250 h 452370"/>
                <a:gd name="connsiteX5" fmla="*/ 6778902 w 6778902"/>
                <a:gd name="connsiteY5" fmla="*/ 45237 h 452370"/>
                <a:gd name="connsiteX6" fmla="*/ 6778902 w 6778902"/>
                <a:gd name="connsiteY6" fmla="*/ 407133 h 452370"/>
                <a:gd name="connsiteX7" fmla="*/ 6765652 w 6778902"/>
                <a:gd name="connsiteY7" fmla="*/ 439120 h 452370"/>
                <a:gd name="connsiteX8" fmla="*/ 6733665 w 6778902"/>
                <a:gd name="connsiteY8" fmla="*/ 452370 h 452370"/>
                <a:gd name="connsiteX9" fmla="*/ 45237 w 6778902"/>
                <a:gd name="connsiteY9" fmla="*/ 452370 h 452370"/>
                <a:gd name="connsiteX10" fmla="*/ 13250 w 6778902"/>
                <a:gd name="connsiteY10" fmla="*/ 439120 h 452370"/>
                <a:gd name="connsiteX11" fmla="*/ 0 w 6778902"/>
                <a:gd name="connsiteY11" fmla="*/ 407133 h 452370"/>
                <a:gd name="connsiteX12" fmla="*/ 0 w 6778902"/>
                <a:gd name="connsiteY12" fmla="*/ 45237 h 452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778902" h="452370">
                  <a:moveTo>
                    <a:pt x="0" y="45237"/>
                  </a:moveTo>
                  <a:cubicBezTo>
                    <a:pt x="0" y="33239"/>
                    <a:pt x="4766" y="21733"/>
                    <a:pt x="13250" y="13250"/>
                  </a:cubicBezTo>
                  <a:cubicBezTo>
                    <a:pt x="21734" y="4766"/>
                    <a:pt x="33240" y="0"/>
                    <a:pt x="45237" y="0"/>
                  </a:cubicBezTo>
                  <a:lnTo>
                    <a:pt x="6733665" y="0"/>
                  </a:lnTo>
                  <a:cubicBezTo>
                    <a:pt x="6745663" y="0"/>
                    <a:pt x="6757169" y="4766"/>
                    <a:pt x="6765652" y="13250"/>
                  </a:cubicBezTo>
                  <a:cubicBezTo>
                    <a:pt x="6774136" y="21734"/>
                    <a:pt x="6778902" y="33240"/>
                    <a:pt x="6778902" y="45237"/>
                  </a:cubicBezTo>
                  <a:lnTo>
                    <a:pt x="6778902" y="407133"/>
                  </a:lnTo>
                  <a:cubicBezTo>
                    <a:pt x="6778902" y="419131"/>
                    <a:pt x="6774136" y="430637"/>
                    <a:pt x="6765652" y="439120"/>
                  </a:cubicBezTo>
                  <a:cubicBezTo>
                    <a:pt x="6757168" y="447604"/>
                    <a:pt x="6745662" y="452370"/>
                    <a:pt x="6733665" y="452370"/>
                  </a:cubicBezTo>
                  <a:lnTo>
                    <a:pt x="45237" y="452370"/>
                  </a:lnTo>
                  <a:cubicBezTo>
                    <a:pt x="33239" y="452370"/>
                    <a:pt x="21733" y="447604"/>
                    <a:pt x="13250" y="439120"/>
                  </a:cubicBezTo>
                  <a:cubicBezTo>
                    <a:pt x="4766" y="430636"/>
                    <a:pt x="0" y="419130"/>
                    <a:pt x="0" y="407133"/>
                  </a:cubicBezTo>
                  <a:lnTo>
                    <a:pt x="0" y="45237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74209" tIns="74209" rIns="74209" bIns="74209" spcCol="1270" anchor="ctr"/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600" b="1" dirty="0"/>
                <a:t>Скрининг мужчин в возрасте 40-59 лет</a:t>
              </a:r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1226119" y="3048637"/>
              <a:ext cx="2201835" cy="452370"/>
            </a:xfrm>
            <a:custGeom>
              <a:avLst/>
              <a:gdLst>
                <a:gd name="connsiteX0" fmla="*/ 0 w 1809483"/>
                <a:gd name="connsiteY0" fmla="*/ 45237 h 452370"/>
                <a:gd name="connsiteX1" fmla="*/ 13250 w 1809483"/>
                <a:gd name="connsiteY1" fmla="*/ 13250 h 452370"/>
                <a:gd name="connsiteX2" fmla="*/ 45237 w 1809483"/>
                <a:gd name="connsiteY2" fmla="*/ 0 h 452370"/>
                <a:gd name="connsiteX3" fmla="*/ 1764246 w 1809483"/>
                <a:gd name="connsiteY3" fmla="*/ 0 h 452370"/>
                <a:gd name="connsiteX4" fmla="*/ 1796233 w 1809483"/>
                <a:gd name="connsiteY4" fmla="*/ 13250 h 452370"/>
                <a:gd name="connsiteX5" fmla="*/ 1809483 w 1809483"/>
                <a:gd name="connsiteY5" fmla="*/ 45237 h 452370"/>
                <a:gd name="connsiteX6" fmla="*/ 1809483 w 1809483"/>
                <a:gd name="connsiteY6" fmla="*/ 407133 h 452370"/>
                <a:gd name="connsiteX7" fmla="*/ 1796233 w 1809483"/>
                <a:gd name="connsiteY7" fmla="*/ 439120 h 452370"/>
                <a:gd name="connsiteX8" fmla="*/ 1764246 w 1809483"/>
                <a:gd name="connsiteY8" fmla="*/ 452370 h 452370"/>
                <a:gd name="connsiteX9" fmla="*/ 45237 w 1809483"/>
                <a:gd name="connsiteY9" fmla="*/ 452370 h 452370"/>
                <a:gd name="connsiteX10" fmla="*/ 13250 w 1809483"/>
                <a:gd name="connsiteY10" fmla="*/ 439120 h 452370"/>
                <a:gd name="connsiteX11" fmla="*/ 0 w 1809483"/>
                <a:gd name="connsiteY11" fmla="*/ 407133 h 452370"/>
                <a:gd name="connsiteX12" fmla="*/ 0 w 1809483"/>
                <a:gd name="connsiteY12" fmla="*/ 45237 h 452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09483" h="452370">
                  <a:moveTo>
                    <a:pt x="0" y="45237"/>
                  </a:moveTo>
                  <a:cubicBezTo>
                    <a:pt x="0" y="33239"/>
                    <a:pt x="4766" y="21733"/>
                    <a:pt x="13250" y="13250"/>
                  </a:cubicBezTo>
                  <a:cubicBezTo>
                    <a:pt x="21734" y="4766"/>
                    <a:pt x="33240" y="0"/>
                    <a:pt x="45237" y="0"/>
                  </a:cubicBezTo>
                  <a:lnTo>
                    <a:pt x="1764246" y="0"/>
                  </a:lnTo>
                  <a:cubicBezTo>
                    <a:pt x="1776244" y="0"/>
                    <a:pt x="1787750" y="4766"/>
                    <a:pt x="1796233" y="13250"/>
                  </a:cubicBezTo>
                  <a:cubicBezTo>
                    <a:pt x="1804717" y="21734"/>
                    <a:pt x="1809483" y="33240"/>
                    <a:pt x="1809483" y="45237"/>
                  </a:cubicBezTo>
                  <a:lnTo>
                    <a:pt x="1809483" y="407133"/>
                  </a:lnTo>
                  <a:cubicBezTo>
                    <a:pt x="1809483" y="419131"/>
                    <a:pt x="1804717" y="430637"/>
                    <a:pt x="1796233" y="439120"/>
                  </a:cubicBezTo>
                  <a:cubicBezTo>
                    <a:pt x="1787749" y="447604"/>
                    <a:pt x="1776243" y="452370"/>
                    <a:pt x="1764246" y="452370"/>
                  </a:cubicBezTo>
                  <a:lnTo>
                    <a:pt x="45237" y="452370"/>
                  </a:lnTo>
                  <a:cubicBezTo>
                    <a:pt x="33239" y="452370"/>
                    <a:pt x="21733" y="447604"/>
                    <a:pt x="13250" y="439120"/>
                  </a:cubicBezTo>
                  <a:cubicBezTo>
                    <a:pt x="4766" y="430636"/>
                    <a:pt x="0" y="419130"/>
                    <a:pt x="0" y="407133"/>
                  </a:cubicBezTo>
                  <a:lnTo>
                    <a:pt x="0" y="45237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58969" tIns="58969" rIns="58969" bIns="58969" spcCol="1270" anchor="ctr"/>
            <a:lstStyle/>
            <a:p>
              <a:pPr algn="ctr" defTabSz="5334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200" dirty="0"/>
                <a:t>Группа вмешательства</a:t>
              </a:r>
              <a:endParaRPr lang="en-US" sz="1200" dirty="0"/>
            </a:p>
            <a:p>
              <a:pPr algn="ctr" defTabSz="5334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200" dirty="0"/>
                <a:t>N=3488</a:t>
              </a:r>
              <a:endParaRPr lang="ru-RU" sz="1200" dirty="0"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5223965" y="1485087"/>
              <a:ext cx="2631825" cy="452370"/>
            </a:xfrm>
            <a:custGeom>
              <a:avLst/>
              <a:gdLst>
                <a:gd name="connsiteX0" fmla="*/ 0 w 2143423"/>
                <a:gd name="connsiteY0" fmla="*/ 45237 h 452370"/>
                <a:gd name="connsiteX1" fmla="*/ 13250 w 2143423"/>
                <a:gd name="connsiteY1" fmla="*/ 13250 h 452370"/>
                <a:gd name="connsiteX2" fmla="*/ 45237 w 2143423"/>
                <a:gd name="connsiteY2" fmla="*/ 0 h 452370"/>
                <a:gd name="connsiteX3" fmla="*/ 2098186 w 2143423"/>
                <a:gd name="connsiteY3" fmla="*/ 0 h 452370"/>
                <a:gd name="connsiteX4" fmla="*/ 2130173 w 2143423"/>
                <a:gd name="connsiteY4" fmla="*/ 13250 h 452370"/>
                <a:gd name="connsiteX5" fmla="*/ 2143423 w 2143423"/>
                <a:gd name="connsiteY5" fmla="*/ 45237 h 452370"/>
                <a:gd name="connsiteX6" fmla="*/ 2143423 w 2143423"/>
                <a:gd name="connsiteY6" fmla="*/ 407133 h 452370"/>
                <a:gd name="connsiteX7" fmla="*/ 2130173 w 2143423"/>
                <a:gd name="connsiteY7" fmla="*/ 439120 h 452370"/>
                <a:gd name="connsiteX8" fmla="*/ 2098186 w 2143423"/>
                <a:gd name="connsiteY8" fmla="*/ 452370 h 452370"/>
                <a:gd name="connsiteX9" fmla="*/ 45237 w 2143423"/>
                <a:gd name="connsiteY9" fmla="*/ 452370 h 452370"/>
                <a:gd name="connsiteX10" fmla="*/ 13250 w 2143423"/>
                <a:gd name="connsiteY10" fmla="*/ 439120 h 452370"/>
                <a:gd name="connsiteX11" fmla="*/ 0 w 2143423"/>
                <a:gd name="connsiteY11" fmla="*/ 407133 h 452370"/>
                <a:gd name="connsiteX12" fmla="*/ 0 w 2143423"/>
                <a:gd name="connsiteY12" fmla="*/ 45237 h 452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43423" h="452370">
                  <a:moveTo>
                    <a:pt x="0" y="45237"/>
                  </a:moveTo>
                  <a:cubicBezTo>
                    <a:pt x="0" y="33239"/>
                    <a:pt x="4766" y="21733"/>
                    <a:pt x="13250" y="13250"/>
                  </a:cubicBezTo>
                  <a:cubicBezTo>
                    <a:pt x="21734" y="4766"/>
                    <a:pt x="33240" y="0"/>
                    <a:pt x="45237" y="0"/>
                  </a:cubicBezTo>
                  <a:lnTo>
                    <a:pt x="2098186" y="0"/>
                  </a:lnTo>
                  <a:cubicBezTo>
                    <a:pt x="2110184" y="0"/>
                    <a:pt x="2121690" y="4766"/>
                    <a:pt x="2130173" y="13250"/>
                  </a:cubicBezTo>
                  <a:cubicBezTo>
                    <a:pt x="2138657" y="21734"/>
                    <a:pt x="2143423" y="33240"/>
                    <a:pt x="2143423" y="45237"/>
                  </a:cubicBezTo>
                  <a:lnTo>
                    <a:pt x="2143423" y="407133"/>
                  </a:lnTo>
                  <a:cubicBezTo>
                    <a:pt x="2143423" y="419131"/>
                    <a:pt x="2138657" y="430637"/>
                    <a:pt x="2130173" y="439120"/>
                  </a:cubicBezTo>
                  <a:cubicBezTo>
                    <a:pt x="2121689" y="447604"/>
                    <a:pt x="2110183" y="452370"/>
                    <a:pt x="2098186" y="452370"/>
                  </a:cubicBezTo>
                  <a:lnTo>
                    <a:pt x="45237" y="452370"/>
                  </a:lnTo>
                  <a:cubicBezTo>
                    <a:pt x="33239" y="452370"/>
                    <a:pt x="21733" y="447604"/>
                    <a:pt x="13250" y="439120"/>
                  </a:cubicBezTo>
                  <a:cubicBezTo>
                    <a:pt x="4766" y="430636"/>
                    <a:pt x="0" y="419130"/>
                    <a:pt x="0" y="407133"/>
                  </a:cubicBezTo>
                  <a:lnTo>
                    <a:pt x="0" y="45237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74209" tIns="74209" rIns="74209" bIns="74209" spcCol="1270" anchor="ctr"/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600" b="1" dirty="0"/>
                <a:t>Поликлиника 2</a:t>
              </a:r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5304134" y="3082268"/>
              <a:ext cx="2551656" cy="452370"/>
            </a:xfrm>
            <a:custGeom>
              <a:avLst/>
              <a:gdLst>
                <a:gd name="connsiteX0" fmla="*/ 0 w 1809483"/>
                <a:gd name="connsiteY0" fmla="*/ 45237 h 452370"/>
                <a:gd name="connsiteX1" fmla="*/ 13250 w 1809483"/>
                <a:gd name="connsiteY1" fmla="*/ 13250 h 452370"/>
                <a:gd name="connsiteX2" fmla="*/ 45237 w 1809483"/>
                <a:gd name="connsiteY2" fmla="*/ 0 h 452370"/>
                <a:gd name="connsiteX3" fmla="*/ 1764246 w 1809483"/>
                <a:gd name="connsiteY3" fmla="*/ 0 h 452370"/>
                <a:gd name="connsiteX4" fmla="*/ 1796233 w 1809483"/>
                <a:gd name="connsiteY4" fmla="*/ 13250 h 452370"/>
                <a:gd name="connsiteX5" fmla="*/ 1809483 w 1809483"/>
                <a:gd name="connsiteY5" fmla="*/ 45237 h 452370"/>
                <a:gd name="connsiteX6" fmla="*/ 1809483 w 1809483"/>
                <a:gd name="connsiteY6" fmla="*/ 407133 h 452370"/>
                <a:gd name="connsiteX7" fmla="*/ 1796233 w 1809483"/>
                <a:gd name="connsiteY7" fmla="*/ 439120 h 452370"/>
                <a:gd name="connsiteX8" fmla="*/ 1764246 w 1809483"/>
                <a:gd name="connsiteY8" fmla="*/ 452370 h 452370"/>
                <a:gd name="connsiteX9" fmla="*/ 45237 w 1809483"/>
                <a:gd name="connsiteY9" fmla="*/ 452370 h 452370"/>
                <a:gd name="connsiteX10" fmla="*/ 13250 w 1809483"/>
                <a:gd name="connsiteY10" fmla="*/ 439120 h 452370"/>
                <a:gd name="connsiteX11" fmla="*/ 0 w 1809483"/>
                <a:gd name="connsiteY11" fmla="*/ 407133 h 452370"/>
                <a:gd name="connsiteX12" fmla="*/ 0 w 1809483"/>
                <a:gd name="connsiteY12" fmla="*/ 45237 h 452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09483" h="452370">
                  <a:moveTo>
                    <a:pt x="0" y="45237"/>
                  </a:moveTo>
                  <a:cubicBezTo>
                    <a:pt x="0" y="33239"/>
                    <a:pt x="4766" y="21733"/>
                    <a:pt x="13250" y="13250"/>
                  </a:cubicBezTo>
                  <a:cubicBezTo>
                    <a:pt x="21734" y="4766"/>
                    <a:pt x="33240" y="0"/>
                    <a:pt x="45237" y="0"/>
                  </a:cubicBezTo>
                  <a:lnTo>
                    <a:pt x="1764246" y="0"/>
                  </a:lnTo>
                  <a:cubicBezTo>
                    <a:pt x="1776244" y="0"/>
                    <a:pt x="1787750" y="4766"/>
                    <a:pt x="1796233" y="13250"/>
                  </a:cubicBezTo>
                  <a:cubicBezTo>
                    <a:pt x="1804717" y="21734"/>
                    <a:pt x="1809483" y="33240"/>
                    <a:pt x="1809483" y="45237"/>
                  </a:cubicBezTo>
                  <a:lnTo>
                    <a:pt x="1809483" y="407133"/>
                  </a:lnTo>
                  <a:cubicBezTo>
                    <a:pt x="1809483" y="419131"/>
                    <a:pt x="1804717" y="430637"/>
                    <a:pt x="1796233" y="439120"/>
                  </a:cubicBezTo>
                  <a:cubicBezTo>
                    <a:pt x="1787749" y="447604"/>
                    <a:pt x="1776243" y="452370"/>
                    <a:pt x="1764246" y="452370"/>
                  </a:cubicBezTo>
                  <a:lnTo>
                    <a:pt x="45237" y="452370"/>
                  </a:lnTo>
                  <a:cubicBezTo>
                    <a:pt x="33239" y="452370"/>
                    <a:pt x="21733" y="447604"/>
                    <a:pt x="13250" y="439120"/>
                  </a:cubicBezTo>
                  <a:cubicBezTo>
                    <a:pt x="4766" y="430636"/>
                    <a:pt x="0" y="419130"/>
                    <a:pt x="0" y="407133"/>
                  </a:cubicBezTo>
                  <a:lnTo>
                    <a:pt x="0" y="45237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58969" tIns="58969" rIns="58969" bIns="58969" spcCol="1270" anchor="ctr"/>
            <a:lstStyle/>
            <a:p>
              <a:pPr algn="ctr" defTabSz="5334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200" dirty="0"/>
                <a:t>Контрольная группа</a:t>
              </a:r>
              <a:endParaRPr lang="en-US" sz="1200" dirty="0"/>
            </a:p>
            <a:p>
              <a:pPr algn="ctr" defTabSz="5334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200" dirty="0"/>
                <a:t>N=3168</a:t>
              </a:r>
              <a:endParaRPr lang="ru-RU" sz="1200" dirty="0"/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1149916" y="3847253"/>
              <a:ext cx="3316782" cy="822536"/>
            </a:xfrm>
            <a:custGeom>
              <a:avLst/>
              <a:gdLst>
                <a:gd name="connsiteX0" fmla="*/ 0 w 3316782"/>
                <a:gd name="connsiteY0" fmla="*/ 82254 h 822536"/>
                <a:gd name="connsiteX1" fmla="*/ 24092 w 3316782"/>
                <a:gd name="connsiteY1" fmla="*/ 24092 h 822536"/>
                <a:gd name="connsiteX2" fmla="*/ 82254 w 3316782"/>
                <a:gd name="connsiteY2" fmla="*/ 0 h 822536"/>
                <a:gd name="connsiteX3" fmla="*/ 3234528 w 3316782"/>
                <a:gd name="connsiteY3" fmla="*/ 0 h 822536"/>
                <a:gd name="connsiteX4" fmla="*/ 3292690 w 3316782"/>
                <a:gd name="connsiteY4" fmla="*/ 24092 h 822536"/>
                <a:gd name="connsiteX5" fmla="*/ 3316782 w 3316782"/>
                <a:gd name="connsiteY5" fmla="*/ 82254 h 822536"/>
                <a:gd name="connsiteX6" fmla="*/ 3316782 w 3316782"/>
                <a:gd name="connsiteY6" fmla="*/ 740282 h 822536"/>
                <a:gd name="connsiteX7" fmla="*/ 3292690 w 3316782"/>
                <a:gd name="connsiteY7" fmla="*/ 798444 h 822536"/>
                <a:gd name="connsiteX8" fmla="*/ 3234528 w 3316782"/>
                <a:gd name="connsiteY8" fmla="*/ 822536 h 822536"/>
                <a:gd name="connsiteX9" fmla="*/ 82254 w 3316782"/>
                <a:gd name="connsiteY9" fmla="*/ 822536 h 822536"/>
                <a:gd name="connsiteX10" fmla="*/ 24092 w 3316782"/>
                <a:gd name="connsiteY10" fmla="*/ 798444 h 822536"/>
                <a:gd name="connsiteX11" fmla="*/ 0 w 3316782"/>
                <a:gd name="connsiteY11" fmla="*/ 740282 h 822536"/>
                <a:gd name="connsiteX12" fmla="*/ 0 w 3316782"/>
                <a:gd name="connsiteY12" fmla="*/ 82254 h 822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16782" h="822536">
                  <a:moveTo>
                    <a:pt x="0" y="82254"/>
                  </a:moveTo>
                  <a:cubicBezTo>
                    <a:pt x="0" y="60439"/>
                    <a:pt x="8666" y="39517"/>
                    <a:pt x="24092" y="24092"/>
                  </a:cubicBezTo>
                  <a:cubicBezTo>
                    <a:pt x="39518" y="8666"/>
                    <a:pt x="60439" y="0"/>
                    <a:pt x="82254" y="0"/>
                  </a:cubicBezTo>
                  <a:lnTo>
                    <a:pt x="3234528" y="0"/>
                  </a:lnTo>
                  <a:cubicBezTo>
                    <a:pt x="3256343" y="0"/>
                    <a:pt x="3277265" y="8666"/>
                    <a:pt x="3292690" y="24092"/>
                  </a:cubicBezTo>
                  <a:cubicBezTo>
                    <a:pt x="3308116" y="39518"/>
                    <a:pt x="3316782" y="60439"/>
                    <a:pt x="3316782" y="82254"/>
                  </a:cubicBezTo>
                  <a:lnTo>
                    <a:pt x="3316782" y="740282"/>
                  </a:lnTo>
                  <a:cubicBezTo>
                    <a:pt x="3316782" y="762097"/>
                    <a:pt x="3308116" y="783019"/>
                    <a:pt x="3292690" y="798444"/>
                  </a:cubicBezTo>
                  <a:cubicBezTo>
                    <a:pt x="3277264" y="813870"/>
                    <a:pt x="3256343" y="822536"/>
                    <a:pt x="3234528" y="822536"/>
                  </a:cubicBezTo>
                  <a:lnTo>
                    <a:pt x="82254" y="822536"/>
                  </a:lnTo>
                  <a:cubicBezTo>
                    <a:pt x="60439" y="822536"/>
                    <a:pt x="39517" y="813870"/>
                    <a:pt x="24092" y="798444"/>
                  </a:cubicBezTo>
                  <a:cubicBezTo>
                    <a:pt x="8666" y="783018"/>
                    <a:pt x="0" y="762097"/>
                    <a:pt x="0" y="740282"/>
                  </a:cubicBezTo>
                  <a:lnTo>
                    <a:pt x="0" y="82254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73621" tIns="73621" rIns="73621" bIns="73621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00" dirty="0"/>
                <a:t>Профилактическое вмешательства (первичная и вторичная профилактика) </a:t>
              </a:r>
            </a:p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00" dirty="0"/>
                <a:t>в течение 5 лет</a:t>
              </a:r>
            </a:p>
          </p:txBody>
        </p:sp>
        <p:sp>
          <p:nvSpPr>
            <p:cNvPr id="16" name="Полилиния 15"/>
            <p:cNvSpPr/>
            <p:nvPr/>
          </p:nvSpPr>
          <p:spPr>
            <a:xfrm>
              <a:off x="1226119" y="5752226"/>
              <a:ext cx="6629671" cy="452370"/>
            </a:xfrm>
            <a:custGeom>
              <a:avLst/>
              <a:gdLst>
                <a:gd name="connsiteX0" fmla="*/ 0 w 6406818"/>
                <a:gd name="connsiteY0" fmla="*/ 45237 h 452370"/>
                <a:gd name="connsiteX1" fmla="*/ 13250 w 6406818"/>
                <a:gd name="connsiteY1" fmla="*/ 13250 h 452370"/>
                <a:gd name="connsiteX2" fmla="*/ 45237 w 6406818"/>
                <a:gd name="connsiteY2" fmla="*/ 0 h 452370"/>
                <a:gd name="connsiteX3" fmla="*/ 6361581 w 6406818"/>
                <a:gd name="connsiteY3" fmla="*/ 0 h 452370"/>
                <a:gd name="connsiteX4" fmla="*/ 6393568 w 6406818"/>
                <a:gd name="connsiteY4" fmla="*/ 13250 h 452370"/>
                <a:gd name="connsiteX5" fmla="*/ 6406818 w 6406818"/>
                <a:gd name="connsiteY5" fmla="*/ 45237 h 452370"/>
                <a:gd name="connsiteX6" fmla="*/ 6406818 w 6406818"/>
                <a:gd name="connsiteY6" fmla="*/ 407133 h 452370"/>
                <a:gd name="connsiteX7" fmla="*/ 6393568 w 6406818"/>
                <a:gd name="connsiteY7" fmla="*/ 439120 h 452370"/>
                <a:gd name="connsiteX8" fmla="*/ 6361581 w 6406818"/>
                <a:gd name="connsiteY8" fmla="*/ 452370 h 452370"/>
                <a:gd name="connsiteX9" fmla="*/ 45237 w 6406818"/>
                <a:gd name="connsiteY9" fmla="*/ 452370 h 452370"/>
                <a:gd name="connsiteX10" fmla="*/ 13250 w 6406818"/>
                <a:gd name="connsiteY10" fmla="*/ 439120 h 452370"/>
                <a:gd name="connsiteX11" fmla="*/ 0 w 6406818"/>
                <a:gd name="connsiteY11" fmla="*/ 407133 h 452370"/>
                <a:gd name="connsiteX12" fmla="*/ 0 w 6406818"/>
                <a:gd name="connsiteY12" fmla="*/ 45237 h 452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406818" h="452370">
                  <a:moveTo>
                    <a:pt x="0" y="45237"/>
                  </a:moveTo>
                  <a:cubicBezTo>
                    <a:pt x="0" y="33239"/>
                    <a:pt x="4766" y="21733"/>
                    <a:pt x="13250" y="13250"/>
                  </a:cubicBezTo>
                  <a:cubicBezTo>
                    <a:pt x="21734" y="4766"/>
                    <a:pt x="33240" y="0"/>
                    <a:pt x="45237" y="0"/>
                  </a:cubicBezTo>
                  <a:lnTo>
                    <a:pt x="6361581" y="0"/>
                  </a:lnTo>
                  <a:cubicBezTo>
                    <a:pt x="6373579" y="0"/>
                    <a:pt x="6385085" y="4766"/>
                    <a:pt x="6393568" y="13250"/>
                  </a:cubicBezTo>
                  <a:cubicBezTo>
                    <a:pt x="6402052" y="21734"/>
                    <a:pt x="6406818" y="33240"/>
                    <a:pt x="6406818" y="45237"/>
                  </a:cubicBezTo>
                  <a:lnTo>
                    <a:pt x="6406818" y="407133"/>
                  </a:lnTo>
                  <a:cubicBezTo>
                    <a:pt x="6406818" y="419131"/>
                    <a:pt x="6402052" y="430637"/>
                    <a:pt x="6393568" y="439120"/>
                  </a:cubicBezTo>
                  <a:cubicBezTo>
                    <a:pt x="6385084" y="447604"/>
                    <a:pt x="6373578" y="452370"/>
                    <a:pt x="6361581" y="452370"/>
                  </a:cubicBezTo>
                  <a:lnTo>
                    <a:pt x="45237" y="452370"/>
                  </a:lnTo>
                  <a:cubicBezTo>
                    <a:pt x="33239" y="452370"/>
                    <a:pt x="21733" y="447604"/>
                    <a:pt x="13250" y="439120"/>
                  </a:cubicBezTo>
                  <a:cubicBezTo>
                    <a:pt x="4766" y="430636"/>
                    <a:pt x="0" y="419130"/>
                    <a:pt x="0" y="407133"/>
                  </a:cubicBezTo>
                  <a:lnTo>
                    <a:pt x="0" y="45237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62779" tIns="62779" rIns="62779" bIns="62779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600" b="1" dirty="0"/>
                <a:t>Заключительное обследование</a:t>
              </a:r>
            </a:p>
          </p:txBody>
        </p:sp>
      </p:grpSp>
      <p:sp>
        <p:nvSpPr>
          <p:cNvPr id="17" name="Полилиния 16"/>
          <p:cNvSpPr/>
          <p:nvPr/>
        </p:nvSpPr>
        <p:spPr>
          <a:xfrm>
            <a:off x="5484971" y="4419600"/>
            <a:ext cx="4062942" cy="533400"/>
          </a:xfrm>
          <a:custGeom>
            <a:avLst/>
            <a:gdLst>
              <a:gd name="connsiteX0" fmla="*/ 0 w 3316782"/>
              <a:gd name="connsiteY0" fmla="*/ 82254 h 822536"/>
              <a:gd name="connsiteX1" fmla="*/ 24092 w 3316782"/>
              <a:gd name="connsiteY1" fmla="*/ 24092 h 822536"/>
              <a:gd name="connsiteX2" fmla="*/ 82254 w 3316782"/>
              <a:gd name="connsiteY2" fmla="*/ 0 h 822536"/>
              <a:gd name="connsiteX3" fmla="*/ 3234528 w 3316782"/>
              <a:gd name="connsiteY3" fmla="*/ 0 h 822536"/>
              <a:gd name="connsiteX4" fmla="*/ 3292690 w 3316782"/>
              <a:gd name="connsiteY4" fmla="*/ 24092 h 822536"/>
              <a:gd name="connsiteX5" fmla="*/ 3316782 w 3316782"/>
              <a:gd name="connsiteY5" fmla="*/ 82254 h 822536"/>
              <a:gd name="connsiteX6" fmla="*/ 3316782 w 3316782"/>
              <a:gd name="connsiteY6" fmla="*/ 740282 h 822536"/>
              <a:gd name="connsiteX7" fmla="*/ 3292690 w 3316782"/>
              <a:gd name="connsiteY7" fmla="*/ 798444 h 822536"/>
              <a:gd name="connsiteX8" fmla="*/ 3234528 w 3316782"/>
              <a:gd name="connsiteY8" fmla="*/ 822536 h 822536"/>
              <a:gd name="connsiteX9" fmla="*/ 82254 w 3316782"/>
              <a:gd name="connsiteY9" fmla="*/ 822536 h 822536"/>
              <a:gd name="connsiteX10" fmla="*/ 24092 w 3316782"/>
              <a:gd name="connsiteY10" fmla="*/ 798444 h 822536"/>
              <a:gd name="connsiteX11" fmla="*/ 0 w 3316782"/>
              <a:gd name="connsiteY11" fmla="*/ 740282 h 822536"/>
              <a:gd name="connsiteX12" fmla="*/ 0 w 3316782"/>
              <a:gd name="connsiteY12" fmla="*/ 82254 h 822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16782" h="822536">
                <a:moveTo>
                  <a:pt x="0" y="82254"/>
                </a:moveTo>
                <a:cubicBezTo>
                  <a:pt x="0" y="60439"/>
                  <a:pt x="8666" y="39517"/>
                  <a:pt x="24092" y="24092"/>
                </a:cubicBezTo>
                <a:cubicBezTo>
                  <a:pt x="39518" y="8666"/>
                  <a:pt x="60439" y="0"/>
                  <a:pt x="82254" y="0"/>
                </a:cubicBezTo>
                <a:lnTo>
                  <a:pt x="3234528" y="0"/>
                </a:lnTo>
                <a:cubicBezTo>
                  <a:pt x="3256343" y="0"/>
                  <a:pt x="3277265" y="8666"/>
                  <a:pt x="3292690" y="24092"/>
                </a:cubicBezTo>
                <a:cubicBezTo>
                  <a:pt x="3308116" y="39518"/>
                  <a:pt x="3316782" y="60439"/>
                  <a:pt x="3316782" y="82254"/>
                </a:cubicBezTo>
                <a:lnTo>
                  <a:pt x="3316782" y="740282"/>
                </a:lnTo>
                <a:cubicBezTo>
                  <a:pt x="3316782" y="762097"/>
                  <a:pt x="3308116" y="783019"/>
                  <a:pt x="3292690" y="798444"/>
                </a:cubicBezTo>
                <a:cubicBezTo>
                  <a:pt x="3277264" y="813870"/>
                  <a:pt x="3256343" y="822536"/>
                  <a:pt x="3234528" y="822536"/>
                </a:cubicBezTo>
                <a:lnTo>
                  <a:pt x="82254" y="822536"/>
                </a:lnTo>
                <a:cubicBezTo>
                  <a:pt x="60439" y="822536"/>
                  <a:pt x="39517" y="813870"/>
                  <a:pt x="24092" y="798444"/>
                </a:cubicBezTo>
                <a:cubicBezTo>
                  <a:pt x="8666" y="783018"/>
                  <a:pt x="0" y="762097"/>
                  <a:pt x="0" y="740282"/>
                </a:cubicBezTo>
                <a:lnTo>
                  <a:pt x="0" y="82254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73621" tIns="73621" rIns="73621" bIns="73621" spcCol="1270" anchor="ctr"/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600" dirty="0"/>
              <a:t>Наблюдение в течение 10 лет</a:t>
            </a:r>
          </a:p>
        </p:txBody>
      </p:sp>
      <p:sp>
        <p:nvSpPr>
          <p:cNvPr id="18" name="Полилиния 17"/>
          <p:cNvSpPr/>
          <p:nvPr/>
        </p:nvSpPr>
        <p:spPr>
          <a:xfrm>
            <a:off x="1197867" y="5029200"/>
            <a:ext cx="3934371" cy="416024"/>
          </a:xfrm>
          <a:custGeom>
            <a:avLst/>
            <a:gdLst>
              <a:gd name="connsiteX0" fmla="*/ 0 w 3316782"/>
              <a:gd name="connsiteY0" fmla="*/ 82254 h 822536"/>
              <a:gd name="connsiteX1" fmla="*/ 24092 w 3316782"/>
              <a:gd name="connsiteY1" fmla="*/ 24092 h 822536"/>
              <a:gd name="connsiteX2" fmla="*/ 82254 w 3316782"/>
              <a:gd name="connsiteY2" fmla="*/ 0 h 822536"/>
              <a:gd name="connsiteX3" fmla="*/ 3234528 w 3316782"/>
              <a:gd name="connsiteY3" fmla="*/ 0 h 822536"/>
              <a:gd name="connsiteX4" fmla="*/ 3292690 w 3316782"/>
              <a:gd name="connsiteY4" fmla="*/ 24092 h 822536"/>
              <a:gd name="connsiteX5" fmla="*/ 3316782 w 3316782"/>
              <a:gd name="connsiteY5" fmla="*/ 82254 h 822536"/>
              <a:gd name="connsiteX6" fmla="*/ 3316782 w 3316782"/>
              <a:gd name="connsiteY6" fmla="*/ 740282 h 822536"/>
              <a:gd name="connsiteX7" fmla="*/ 3292690 w 3316782"/>
              <a:gd name="connsiteY7" fmla="*/ 798444 h 822536"/>
              <a:gd name="connsiteX8" fmla="*/ 3234528 w 3316782"/>
              <a:gd name="connsiteY8" fmla="*/ 822536 h 822536"/>
              <a:gd name="connsiteX9" fmla="*/ 82254 w 3316782"/>
              <a:gd name="connsiteY9" fmla="*/ 822536 h 822536"/>
              <a:gd name="connsiteX10" fmla="*/ 24092 w 3316782"/>
              <a:gd name="connsiteY10" fmla="*/ 798444 h 822536"/>
              <a:gd name="connsiteX11" fmla="*/ 0 w 3316782"/>
              <a:gd name="connsiteY11" fmla="*/ 740282 h 822536"/>
              <a:gd name="connsiteX12" fmla="*/ 0 w 3316782"/>
              <a:gd name="connsiteY12" fmla="*/ 82254 h 822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16782" h="822536">
                <a:moveTo>
                  <a:pt x="0" y="82254"/>
                </a:moveTo>
                <a:cubicBezTo>
                  <a:pt x="0" y="60439"/>
                  <a:pt x="8666" y="39517"/>
                  <a:pt x="24092" y="24092"/>
                </a:cubicBezTo>
                <a:cubicBezTo>
                  <a:pt x="39518" y="8666"/>
                  <a:pt x="60439" y="0"/>
                  <a:pt x="82254" y="0"/>
                </a:cubicBezTo>
                <a:lnTo>
                  <a:pt x="3234528" y="0"/>
                </a:lnTo>
                <a:cubicBezTo>
                  <a:pt x="3256343" y="0"/>
                  <a:pt x="3277265" y="8666"/>
                  <a:pt x="3292690" y="24092"/>
                </a:cubicBezTo>
                <a:cubicBezTo>
                  <a:pt x="3308116" y="39518"/>
                  <a:pt x="3316782" y="60439"/>
                  <a:pt x="3316782" y="82254"/>
                </a:cubicBezTo>
                <a:lnTo>
                  <a:pt x="3316782" y="740282"/>
                </a:lnTo>
                <a:cubicBezTo>
                  <a:pt x="3316782" y="762097"/>
                  <a:pt x="3308116" y="783019"/>
                  <a:pt x="3292690" y="798444"/>
                </a:cubicBezTo>
                <a:cubicBezTo>
                  <a:pt x="3277264" y="813870"/>
                  <a:pt x="3256343" y="822536"/>
                  <a:pt x="3234528" y="822536"/>
                </a:cubicBezTo>
                <a:lnTo>
                  <a:pt x="82254" y="822536"/>
                </a:lnTo>
                <a:cubicBezTo>
                  <a:pt x="60439" y="822536"/>
                  <a:pt x="39517" y="813870"/>
                  <a:pt x="24092" y="798444"/>
                </a:cubicBezTo>
                <a:cubicBezTo>
                  <a:pt x="8666" y="783018"/>
                  <a:pt x="0" y="762097"/>
                  <a:pt x="0" y="740282"/>
                </a:cubicBezTo>
                <a:lnTo>
                  <a:pt x="0" y="82254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73621" tIns="73621" rIns="73621" bIns="73621" spcCol="1270" anchor="ctr"/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400" dirty="0"/>
              <a:t>Наблюдение в течение 5 лет</a:t>
            </a:r>
          </a:p>
        </p:txBody>
      </p:sp>
      <p:sp>
        <p:nvSpPr>
          <p:cNvPr id="19" name="Заголовок 18"/>
          <p:cNvSpPr>
            <a:spLocks noGrp="1"/>
          </p:cNvSpPr>
          <p:nvPr>
            <p:ph type="title"/>
          </p:nvPr>
        </p:nvSpPr>
        <p:spPr>
          <a:xfrm>
            <a:off x="406294" y="152400"/>
            <a:ext cx="11782531" cy="11430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rbel" pitchFamily="34" charset="0"/>
              </a:rPr>
              <a:t>Программа многофакторной профилактики ИБС: дизайн исследования</a:t>
            </a:r>
          </a:p>
        </p:txBody>
      </p:sp>
      <p:sp>
        <p:nvSpPr>
          <p:cNvPr id="20" name="Стрелка вниз 19"/>
          <p:cNvSpPr/>
          <p:nvPr/>
        </p:nvSpPr>
        <p:spPr>
          <a:xfrm>
            <a:off x="1929897" y="1981200"/>
            <a:ext cx="406294" cy="304800"/>
          </a:xfrm>
          <a:prstGeom prst="downArrow">
            <a:avLst/>
          </a:prstGeom>
          <a:solidFill>
            <a:srgbClr val="FF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Полилиния 20"/>
          <p:cNvSpPr/>
          <p:nvPr/>
        </p:nvSpPr>
        <p:spPr>
          <a:xfrm>
            <a:off x="9852634" y="1600200"/>
            <a:ext cx="1726750" cy="4800600"/>
          </a:xfrm>
          <a:custGeom>
            <a:avLst/>
            <a:gdLst>
              <a:gd name="connsiteX0" fmla="*/ 0 w 3316782"/>
              <a:gd name="connsiteY0" fmla="*/ 82254 h 822536"/>
              <a:gd name="connsiteX1" fmla="*/ 24092 w 3316782"/>
              <a:gd name="connsiteY1" fmla="*/ 24092 h 822536"/>
              <a:gd name="connsiteX2" fmla="*/ 82254 w 3316782"/>
              <a:gd name="connsiteY2" fmla="*/ 0 h 822536"/>
              <a:gd name="connsiteX3" fmla="*/ 3234528 w 3316782"/>
              <a:gd name="connsiteY3" fmla="*/ 0 h 822536"/>
              <a:gd name="connsiteX4" fmla="*/ 3292690 w 3316782"/>
              <a:gd name="connsiteY4" fmla="*/ 24092 h 822536"/>
              <a:gd name="connsiteX5" fmla="*/ 3316782 w 3316782"/>
              <a:gd name="connsiteY5" fmla="*/ 82254 h 822536"/>
              <a:gd name="connsiteX6" fmla="*/ 3316782 w 3316782"/>
              <a:gd name="connsiteY6" fmla="*/ 740282 h 822536"/>
              <a:gd name="connsiteX7" fmla="*/ 3292690 w 3316782"/>
              <a:gd name="connsiteY7" fmla="*/ 798444 h 822536"/>
              <a:gd name="connsiteX8" fmla="*/ 3234528 w 3316782"/>
              <a:gd name="connsiteY8" fmla="*/ 822536 h 822536"/>
              <a:gd name="connsiteX9" fmla="*/ 82254 w 3316782"/>
              <a:gd name="connsiteY9" fmla="*/ 822536 h 822536"/>
              <a:gd name="connsiteX10" fmla="*/ 24092 w 3316782"/>
              <a:gd name="connsiteY10" fmla="*/ 798444 h 822536"/>
              <a:gd name="connsiteX11" fmla="*/ 0 w 3316782"/>
              <a:gd name="connsiteY11" fmla="*/ 740282 h 822536"/>
              <a:gd name="connsiteX12" fmla="*/ 0 w 3316782"/>
              <a:gd name="connsiteY12" fmla="*/ 82254 h 822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16782" h="822536">
                <a:moveTo>
                  <a:pt x="0" y="82254"/>
                </a:moveTo>
                <a:cubicBezTo>
                  <a:pt x="0" y="60439"/>
                  <a:pt x="8666" y="39517"/>
                  <a:pt x="24092" y="24092"/>
                </a:cubicBezTo>
                <a:cubicBezTo>
                  <a:pt x="39518" y="8666"/>
                  <a:pt x="60439" y="0"/>
                  <a:pt x="82254" y="0"/>
                </a:cubicBezTo>
                <a:lnTo>
                  <a:pt x="3234528" y="0"/>
                </a:lnTo>
                <a:cubicBezTo>
                  <a:pt x="3256343" y="0"/>
                  <a:pt x="3277265" y="8666"/>
                  <a:pt x="3292690" y="24092"/>
                </a:cubicBezTo>
                <a:cubicBezTo>
                  <a:pt x="3308116" y="39518"/>
                  <a:pt x="3316782" y="60439"/>
                  <a:pt x="3316782" y="82254"/>
                </a:cubicBezTo>
                <a:lnTo>
                  <a:pt x="3316782" y="740282"/>
                </a:lnTo>
                <a:cubicBezTo>
                  <a:pt x="3316782" y="762097"/>
                  <a:pt x="3308116" y="783019"/>
                  <a:pt x="3292690" y="798444"/>
                </a:cubicBezTo>
                <a:cubicBezTo>
                  <a:pt x="3277264" y="813870"/>
                  <a:pt x="3256343" y="822536"/>
                  <a:pt x="3234528" y="822536"/>
                </a:cubicBezTo>
                <a:lnTo>
                  <a:pt x="82254" y="822536"/>
                </a:lnTo>
                <a:cubicBezTo>
                  <a:pt x="60439" y="822536"/>
                  <a:pt x="39517" y="813870"/>
                  <a:pt x="24092" y="798444"/>
                </a:cubicBezTo>
                <a:cubicBezTo>
                  <a:pt x="8666" y="783018"/>
                  <a:pt x="0" y="762097"/>
                  <a:pt x="0" y="740282"/>
                </a:cubicBezTo>
                <a:lnTo>
                  <a:pt x="0" y="82254"/>
                </a:lnTo>
                <a:close/>
              </a:path>
            </a:pathLst>
          </a:custGeom>
          <a:solidFill>
            <a:schemeClr val="accent6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vert270" lIns="81241" tIns="81241" rIns="81241" bIns="81241" spcCol="1270" anchor="ctr"/>
          <a:lstStyle/>
          <a:p>
            <a:pPr algn="ctr" defTabSz="6667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600" b="1" dirty="0"/>
              <a:t>Регистрация сердечно-сосудистых конечных точек в течение 10 лет (общая смертность, смертность от сердечно-сосудистых причин, инфаркт миокарда, инсуль</a:t>
            </a:r>
            <a:r>
              <a:rPr lang="ru-RU" b="1" dirty="0"/>
              <a:t>т)</a:t>
            </a:r>
          </a:p>
        </p:txBody>
      </p:sp>
      <p:sp>
        <p:nvSpPr>
          <p:cNvPr id="22" name="Стрелка вниз 21"/>
          <p:cNvSpPr/>
          <p:nvPr/>
        </p:nvSpPr>
        <p:spPr>
          <a:xfrm>
            <a:off x="7618015" y="1981200"/>
            <a:ext cx="507868" cy="304800"/>
          </a:xfrm>
          <a:prstGeom prst="downArrow">
            <a:avLst/>
          </a:prstGeom>
          <a:solidFill>
            <a:srgbClr val="FF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>
            <a:off x="2031471" y="2743200"/>
            <a:ext cx="406294" cy="304800"/>
          </a:xfrm>
          <a:prstGeom prst="downArrow">
            <a:avLst/>
          </a:prstGeom>
          <a:solidFill>
            <a:srgbClr val="FF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>
            <a:off x="7719589" y="2743200"/>
            <a:ext cx="406294" cy="304800"/>
          </a:xfrm>
          <a:prstGeom prst="downArrow">
            <a:avLst/>
          </a:prstGeom>
          <a:solidFill>
            <a:srgbClr val="FF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2031471" y="3581400"/>
            <a:ext cx="406294" cy="304800"/>
          </a:xfrm>
          <a:prstGeom prst="downArrow">
            <a:avLst/>
          </a:prstGeom>
          <a:solidFill>
            <a:srgbClr val="FF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Стрелка вниз 25"/>
          <p:cNvSpPr/>
          <p:nvPr/>
        </p:nvSpPr>
        <p:spPr>
          <a:xfrm>
            <a:off x="7618015" y="3581400"/>
            <a:ext cx="507868" cy="838200"/>
          </a:xfrm>
          <a:prstGeom prst="downArrow">
            <a:avLst/>
          </a:prstGeom>
          <a:solidFill>
            <a:srgbClr val="FF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>
            <a:off x="2031471" y="4724400"/>
            <a:ext cx="507868" cy="228600"/>
          </a:xfrm>
          <a:prstGeom prst="downArrow">
            <a:avLst/>
          </a:prstGeom>
          <a:solidFill>
            <a:srgbClr val="FF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" name="Стрелка вниз 27"/>
          <p:cNvSpPr/>
          <p:nvPr/>
        </p:nvSpPr>
        <p:spPr>
          <a:xfrm>
            <a:off x="7618015" y="4953000"/>
            <a:ext cx="507868" cy="838200"/>
          </a:xfrm>
          <a:prstGeom prst="downArrow">
            <a:avLst/>
          </a:prstGeom>
          <a:solidFill>
            <a:srgbClr val="FF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9" name="Стрелка вниз 28"/>
          <p:cNvSpPr/>
          <p:nvPr/>
        </p:nvSpPr>
        <p:spPr>
          <a:xfrm>
            <a:off x="2031471" y="5410200"/>
            <a:ext cx="507868" cy="304800"/>
          </a:xfrm>
          <a:prstGeom prst="downArrow">
            <a:avLst/>
          </a:prstGeom>
          <a:solidFill>
            <a:srgbClr val="FF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37908" name="TextBox 29"/>
          <p:cNvSpPr txBox="1">
            <a:spLocks noChangeArrowheads="1"/>
          </p:cNvSpPr>
          <p:nvPr/>
        </p:nvSpPr>
        <p:spPr bwMode="auto">
          <a:xfrm>
            <a:off x="9346883" y="6521450"/>
            <a:ext cx="201119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i="1"/>
              <a:t>Калинина А.М., 1993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7868" y="152400"/>
            <a:ext cx="10483090" cy="11430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Сохраненные годы качественной жизни в течение 5 и 10 лет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</a:rPr>
              <a:t>(на 1000 участников)</a:t>
            </a:r>
            <a:endParaRPr lang="ru-RU" sz="27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405780" y="1600200"/>
          <a:ext cx="11376751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Левая фигурная скобка 3"/>
          <p:cNvSpPr/>
          <p:nvPr/>
        </p:nvSpPr>
        <p:spPr>
          <a:xfrm rot="5400000">
            <a:off x="4113689" y="1575224"/>
            <a:ext cx="304800" cy="325035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39941" name="TextBox 5"/>
          <p:cNvSpPr txBox="1">
            <a:spLocks noChangeArrowheads="1"/>
          </p:cNvSpPr>
          <p:nvPr/>
        </p:nvSpPr>
        <p:spPr bwMode="auto">
          <a:xfrm>
            <a:off x="1413891" y="5867401"/>
            <a:ext cx="1036863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/>
              <a:t>10-летнее наблюдение выявило кумулятивный эффект профилактики в отношении сохраненных лет жизни как у лиц без ИБС исходно и у больных ИБС (2/3 эффекта развилось после прекращения активной профилактики)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8883" y="228600"/>
            <a:ext cx="10360501" cy="960438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Экономический эффект программы многофакторной профилактики</a:t>
            </a:r>
          </a:p>
        </p:txBody>
      </p:sp>
      <p:graphicFrame>
        <p:nvGraphicFramePr>
          <p:cNvPr id="4098" name="Содержимое 3"/>
          <p:cNvGraphicFramePr>
            <a:graphicFrameLocks/>
          </p:cNvGraphicFramePr>
          <p:nvPr/>
        </p:nvGraphicFramePr>
        <p:xfrm>
          <a:off x="1197868" y="1484784"/>
          <a:ext cx="10699113" cy="4191000"/>
        </p:xfrm>
        <a:graphic>
          <a:graphicData uri="http://schemas.openxmlformats.org/presentationml/2006/ole">
            <p:oleObj spid="_x0000_s121858" r:id="rId3" imgW="8309568" imgH="4797968" progId="Excel.Sheet.8">
              <p:embed/>
            </p:oleObj>
          </a:graphicData>
        </a:graphic>
      </p:graphicFrame>
      <p:sp>
        <p:nvSpPr>
          <p:cNvPr id="4100" name="TextBox 3"/>
          <p:cNvSpPr txBox="1">
            <a:spLocks noChangeArrowheads="1"/>
          </p:cNvSpPr>
          <p:nvPr/>
        </p:nvSpPr>
        <p:spPr bwMode="auto">
          <a:xfrm>
            <a:off x="1413892" y="5517232"/>
            <a:ext cx="1048308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/>
              <a:t>Затраты на сохранение лет качественной жизни оправданы, так как способствуют сохранению трудового потенциала страны. </a:t>
            </a:r>
          </a:p>
          <a:p>
            <a:r>
              <a:rPr lang="ru-RU" sz="1600" b="1" dirty="0"/>
              <a:t>Затраты на 1 </a:t>
            </a:r>
            <a:r>
              <a:rPr lang="en-US" sz="1600" b="1" dirty="0"/>
              <a:t>QALY </a:t>
            </a:r>
            <a:r>
              <a:rPr lang="ru-RU" sz="1600" b="1" dirty="0"/>
              <a:t>оказались в несколько раз ниже, чем ВВП производимый 1 </a:t>
            </a:r>
            <a:r>
              <a:rPr lang="ru-RU" sz="1600" b="1" dirty="0" smtClean="0"/>
              <a:t>жителем </a:t>
            </a:r>
            <a:r>
              <a:rPr lang="ru-RU" sz="1600" b="1" dirty="0"/>
              <a:t>страны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4"/>
          <p:cNvSpPr>
            <a:spLocks noGrp="1"/>
          </p:cNvSpPr>
          <p:nvPr>
            <p:ph type="title"/>
          </p:nvPr>
        </p:nvSpPr>
        <p:spPr bwMode="auto">
          <a:xfrm>
            <a:off x="1917948" y="836712"/>
            <a:ext cx="9631510" cy="11430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rbel" pitchFamily="34" charset="0"/>
              </a:rPr>
              <a:t>Экономический эффект программы многофакторной профилактики</a:t>
            </a:r>
          </a:p>
        </p:txBody>
      </p:sp>
      <p:graphicFrame>
        <p:nvGraphicFramePr>
          <p:cNvPr id="44065" name="Group 33"/>
          <p:cNvGraphicFramePr>
            <a:graphicFrameLocks noGrp="1"/>
          </p:cNvGraphicFramePr>
          <p:nvPr>
            <p:ph sz="half" idx="1"/>
          </p:nvPr>
        </p:nvGraphicFramePr>
        <p:xfrm>
          <a:off x="1701924" y="2780928"/>
          <a:ext cx="9504541" cy="3351594"/>
        </p:xfrm>
        <a:graphic>
          <a:graphicData uri="http://schemas.openxmlformats.org/drawingml/2006/table">
            <a:tbl>
              <a:tblPr/>
              <a:tblGrid>
                <a:gridCol w="1860264"/>
                <a:gridCol w="2127753"/>
                <a:gridCol w="2836425"/>
                <a:gridCol w="2680099"/>
              </a:tblGrid>
              <a:tr h="1292225">
                <a:tc>
                  <a:txBody>
                    <a:bodyPr/>
                    <a:lstStyle/>
                    <a:p>
                      <a:pPr marL="8255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Период наблюдения</a:t>
                      </a:r>
                    </a:p>
                  </a:txBody>
                  <a:tcPr marL="121888" marR="1218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Затраты на 1000 участников, руб.</a:t>
                      </a: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Достигнутая экономия затрат за счет сохранения трудового потенциала, руб.</a:t>
                      </a: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Возврат инвестиций на каждый вложенный в профилактическую программу рубль </a:t>
                      </a: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5950"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 лет</a:t>
                      </a:r>
                    </a:p>
                    <a:p>
                      <a:pPr marL="8255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888" marR="1218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4 489 403</a:t>
                      </a: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10 301 045</a:t>
                      </a: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2,3</a:t>
                      </a: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3438"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 лет</a:t>
                      </a:r>
                    </a:p>
                  </a:txBody>
                  <a:tcPr marL="121888" marR="1218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6 143 512</a:t>
                      </a: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35 402 081</a:t>
                      </a: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5,8</a:t>
                      </a: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Всегда ли можно определить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QALY?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Если нет, то что делать?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Анализ </a:t>
            </a:r>
            <a:r>
              <a:rPr lang="ru-RU" b="1" dirty="0" err="1" smtClean="0"/>
              <a:t>затраты-эффективность</a:t>
            </a:r>
            <a:r>
              <a:rPr lang="ru-RU" b="1" dirty="0" smtClean="0"/>
              <a:t> позволяет использовать различные критерии эффективности</a:t>
            </a:r>
            <a:endParaRPr lang="ru-RU" b="1" dirty="0"/>
          </a:p>
        </p:txBody>
      </p:sp>
      <p:graphicFrame>
        <p:nvGraphicFramePr>
          <p:cNvPr id="4" name="Group 3"/>
          <p:cNvGraphicFramePr>
            <a:graphicFrameLocks/>
          </p:cNvGraphicFramePr>
          <p:nvPr/>
        </p:nvGraphicFramePr>
        <p:xfrm>
          <a:off x="1269876" y="2852936"/>
          <a:ext cx="10585177" cy="3731052"/>
        </p:xfrm>
        <a:graphic>
          <a:graphicData uri="http://schemas.openxmlformats.org/drawingml/2006/table">
            <a:tbl>
              <a:tblPr/>
              <a:tblGrid>
                <a:gridCol w="5442043"/>
                <a:gridCol w="5143134"/>
              </a:tblGrid>
              <a:tr h="3679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Область исследования </a:t>
                      </a:r>
                    </a:p>
                  </a:txBody>
                  <a:tcPr marL="121888" marR="1218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Критерий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эффективности </a:t>
                      </a: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CC"/>
                    </a:solidFill>
                  </a:tcPr>
                </a:tc>
              </a:tr>
              <a:tr h="6623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</a:rPr>
                        <a:t>Лечение гипертонической болезни</a:t>
                      </a:r>
                      <a:endParaRPr kumimoji="0" lang="ru-RU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21888" marR="1218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</a:rPr>
                        <a:t>Снижение АД в мм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</a:rPr>
                        <a:t>рт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</a:rPr>
                        <a:t>ст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</a:rPr>
                        <a:t>Уменьшение числа инсультов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</a:tr>
              <a:tr h="5887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</a:rPr>
                        <a:t>Лечение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</a:rPr>
                        <a:t>гиперхолестеринемии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21888" marR="1218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</a:rPr>
                        <a:t>%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</a:rPr>
                        <a:t> снижение уровня холестерина 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</a:tr>
              <a:tr h="6623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</a:rPr>
                        <a:t>Диагностика тромбоза глубоких вен</a:t>
                      </a:r>
                      <a:endParaRPr kumimoji="0" lang="ru-RU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21888" marR="1218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</a:rPr>
                        <a:t>Число выявленных случаев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</a:tr>
              <a:tr h="6623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</a:rPr>
                        <a:t>Астма</a:t>
                      </a:r>
                      <a:endParaRPr kumimoji="0" lang="ru-RU" sz="1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21888" marR="1218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</a:rPr>
                        <a:t>Число дней без приступов 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</a:rPr>
                        <a:t>Число приступов в день 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</a:tr>
              <a:tr h="3679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</a:rPr>
                        <a:t>Сердечная недостаточность</a:t>
                      </a:r>
                    </a:p>
                  </a:txBody>
                  <a:tcPr marL="121888" marR="1218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</a:rPr>
                        <a:t>Число сохраненных лет жизни </a:t>
                      </a: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</a:tr>
              <a:tr h="3679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</a:rPr>
                        <a:t>Анемия </a:t>
                      </a:r>
                    </a:p>
                  </a:txBody>
                  <a:tcPr marL="121888" marR="1218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</a:rPr>
                        <a:t>Повышение уровня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</a:rPr>
                        <a:t>Hb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21888" marR="1218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Grp="1" noChangeArrowheads="1"/>
          </p:cNvSpPr>
          <p:nvPr>
            <p:ph idx="1"/>
          </p:nvPr>
        </p:nvSpPr>
        <p:spPr>
          <a:xfrm>
            <a:off x="1125860" y="836712"/>
            <a:ext cx="10630917" cy="5689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3000" b="1" dirty="0" smtClean="0"/>
              <a:t>Экономический ущерб: </a:t>
            </a:r>
            <a:r>
              <a:rPr lang="ru-RU" sz="3000" dirty="0" smtClean="0"/>
              <a:t>прямой, косвенный.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endParaRPr lang="ru-RU" sz="3000" b="1" dirty="0" smtClean="0"/>
          </a:p>
          <a:p>
            <a:pPr eaLnBrk="1" hangingPunct="1"/>
            <a:r>
              <a:rPr lang="ru-RU" sz="3000" b="1" dirty="0" smtClean="0"/>
              <a:t>Прямой</a:t>
            </a:r>
            <a:r>
              <a:rPr lang="ru-RU" sz="3000" dirty="0" smtClean="0"/>
              <a:t> экономический ущерб -  это прямые затраты.</a:t>
            </a:r>
          </a:p>
          <a:p>
            <a:pPr eaLnBrk="1" hangingPunct="1"/>
            <a:r>
              <a:rPr lang="ru-RU" sz="3000" b="1" dirty="0" smtClean="0"/>
              <a:t>Косвенный</a:t>
            </a:r>
            <a:r>
              <a:rPr lang="ru-RU" sz="3000" dirty="0" smtClean="0"/>
              <a:t> экономический ущерб – это экономические потери.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4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400" dirty="0" smtClean="0"/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400" dirty="0" smtClean="0"/>
              <a:t>В экономический ущерб в результате инвалидности или смерти человека включается, как правило, тот объем продукта, который был бы произведен им в случае сохранения трудоспособности или дожития до пенсионного возраста.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400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485900" y="274638"/>
            <a:ext cx="10093484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Виды затрат, включаемые в анализ экономического ущерба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53852" y="1752600"/>
            <a:ext cx="5548428" cy="5105400"/>
          </a:xfrm>
        </p:spPr>
        <p:txBody>
          <a:bodyPr/>
          <a:lstStyle/>
          <a:p>
            <a:pPr marL="381000" indent="-381000">
              <a:buFont typeface="Wingdings" pitchFamily="2" charset="2"/>
              <a:buNone/>
            </a:pPr>
            <a:r>
              <a:rPr lang="ru-RU" b="1" dirty="0">
                <a:solidFill>
                  <a:srgbClr val="FF3300"/>
                </a:solidFill>
              </a:rPr>
              <a:t>Прямые (</a:t>
            </a:r>
            <a:r>
              <a:rPr lang="en-US" b="1" dirty="0">
                <a:solidFill>
                  <a:srgbClr val="FF3300"/>
                </a:solidFill>
              </a:rPr>
              <a:t>Direct costs)</a:t>
            </a:r>
            <a:r>
              <a:rPr lang="en-US" b="1" dirty="0"/>
              <a:t> </a:t>
            </a:r>
            <a:endParaRPr lang="ru-RU" b="1" dirty="0"/>
          </a:p>
          <a:p>
            <a:pPr marL="381000" indent="-381000">
              <a:buFont typeface="Wingdings" pitchFamily="2" charset="2"/>
              <a:buNone/>
            </a:pPr>
            <a:r>
              <a:rPr lang="ru-RU" b="1" dirty="0"/>
              <a:t>1.  медицинские</a:t>
            </a:r>
            <a:endParaRPr lang="en-US" dirty="0"/>
          </a:p>
          <a:p>
            <a:pPr marL="381000" indent="-381000">
              <a:buFont typeface="Wingdings" pitchFamily="2" charset="2"/>
              <a:buNone/>
            </a:pPr>
            <a:r>
              <a:rPr lang="ru-RU" sz="2400" dirty="0"/>
              <a:t>(затраты на медицинские услуги, лекарственные препараты, исследования, койко-дни и т.д.)</a:t>
            </a:r>
          </a:p>
          <a:p>
            <a:pPr marL="381000" indent="-381000">
              <a:buFont typeface="Wingdings" pitchFamily="2" charset="2"/>
              <a:buNone/>
            </a:pPr>
            <a:r>
              <a:rPr lang="en-US" b="1" dirty="0"/>
              <a:t>2</a:t>
            </a:r>
            <a:r>
              <a:rPr lang="ru-RU" b="1" dirty="0"/>
              <a:t>.  немедицинские</a:t>
            </a:r>
            <a:r>
              <a:rPr lang="ru-RU" dirty="0"/>
              <a:t> </a:t>
            </a:r>
          </a:p>
          <a:p>
            <a:pPr marL="381000" indent="-381000">
              <a:buFont typeface="Wingdings" pitchFamily="2" charset="2"/>
              <a:buNone/>
            </a:pPr>
            <a:r>
              <a:rPr lang="ru-RU" sz="2400" dirty="0"/>
              <a:t>(затраты, понесенные не</a:t>
            </a:r>
          </a:p>
          <a:p>
            <a:pPr marL="381000" indent="-381000">
              <a:buFont typeface="Wingdings" pitchFamily="2" charset="2"/>
              <a:buNone/>
            </a:pPr>
            <a:r>
              <a:rPr lang="ru-RU" sz="2400" dirty="0"/>
              <a:t>сектором здравоохранения,</a:t>
            </a:r>
          </a:p>
          <a:p>
            <a:pPr marL="381000" indent="-381000">
              <a:buFont typeface="Wingdings" pitchFamily="2" charset="2"/>
              <a:buNone/>
            </a:pPr>
            <a:r>
              <a:rPr lang="ru-RU" sz="2400" dirty="0"/>
              <a:t>«карманные» расходы пациента)</a:t>
            </a:r>
          </a:p>
          <a:p>
            <a:pPr marL="381000" indent="-381000">
              <a:buFont typeface="Wingdings" pitchFamily="2" charset="2"/>
              <a:buNone/>
            </a:pPr>
            <a:r>
              <a:rPr lang="ru-RU" sz="2400" dirty="0"/>
              <a:t> 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653067" y="1628800"/>
            <a:ext cx="5535758" cy="4953000"/>
          </a:xfrm>
        </p:spPr>
        <p:txBody>
          <a:bodyPr>
            <a:normAutofit fontScale="92500" lnSpcReduction="10000"/>
          </a:bodyPr>
          <a:lstStyle/>
          <a:p>
            <a:pPr algn="ctr">
              <a:buFont typeface="Wingdings" pitchFamily="2" charset="2"/>
              <a:buNone/>
            </a:pPr>
            <a:r>
              <a:rPr lang="ru-RU" b="1" dirty="0">
                <a:solidFill>
                  <a:srgbClr val="FF3300"/>
                </a:solidFill>
              </a:rPr>
              <a:t>Непрямые (косвенные)</a:t>
            </a:r>
            <a:r>
              <a:rPr lang="en-US" b="1" dirty="0">
                <a:solidFill>
                  <a:srgbClr val="FF3300"/>
                </a:solidFill>
              </a:rPr>
              <a:t> </a:t>
            </a:r>
          </a:p>
          <a:p>
            <a:pPr algn="ctr">
              <a:buFont typeface="Wingdings" pitchFamily="2" charset="2"/>
              <a:buNone/>
            </a:pPr>
            <a:r>
              <a:rPr lang="en-US" b="1" dirty="0">
                <a:solidFill>
                  <a:srgbClr val="FF3300"/>
                </a:solidFill>
              </a:rPr>
              <a:t>(Indirect costs)</a:t>
            </a:r>
            <a:r>
              <a:rPr lang="en-US" b="1" dirty="0"/>
              <a:t> </a:t>
            </a:r>
            <a:r>
              <a:rPr lang="ru-RU" b="1" dirty="0"/>
              <a:t> </a:t>
            </a:r>
            <a:endParaRPr lang="ru-RU" sz="2400" dirty="0"/>
          </a:p>
          <a:p>
            <a:pPr>
              <a:buFont typeface="Wingdings" pitchFamily="2" charset="2"/>
              <a:buNone/>
            </a:pPr>
            <a:r>
              <a:rPr lang="ru-RU" sz="2400" dirty="0"/>
              <a:t>(затраты за период отсутствия пациента и/или членов его семьи на рабочем месте)</a:t>
            </a:r>
          </a:p>
          <a:p>
            <a:pPr algn="ctr">
              <a:buFont typeface="Wingdings" pitchFamily="2" charset="2"/>
              <a:buNone/>
            </a:pPr>
            <a:r>
              <a:rPr lang="ru-RU" b="1" dirty="0">
                <a:solidFill>
                  <a:srgbClr val="FF3300"/>
                </a:solidFill>
              </a:rPr>
              <a:t>Неизмеримые</a:t>
            </a:r>
          </a:p>
          <a:p>
            <a:pPr algn="ctr">
              <a:buFont typeface="Wingdings" pitchFamily="2" charset="2"/>
              <a:buNone/>
            </a:pPr>
            <a:r>
              <a:rPr lang="ru-RU" b="1" dirty="0">
                <a:solidFill>
                  <a:srgbClr val="FF3300"/>
                </a:solidFill>
              </a:rPr>
              <a:t>(неосязаемые)</a:t>
            </a:r>
            <a:r>
              <a:rPr lang="ru-RU" b="1" dirty="0"/>
              <a:t> </a:t>
            </a:r>
          </a:p>
          <a:p>
            <a:pPr>
              <a:buFont typeface="Wingdings" pitchFamily="2" charset="2"/>
              <a:buNone/>
            </a:pPr>
            <a:r>
              <a:rPr lang="ru-RU" sz="2400" dirty="0"/>
              <a:t>(боль, стресс, невозможность</a:t>
            </a:r>
          </a:p>
          <a:p>
            <a:pPr>
              <a:buFont typeface="Wingdings" pitchFamily="2" charset="2"/>
              <a:buNone/>
            </a:pPr>
            <a:r>
              <a:rPr lang="ru-RU" sz="2400" dirty="0"/>
              <a:t>выполнять социальные</a:t>
            </a:r>
          </a:p>
          <a:p>
            <a:pPr>
              <a:buFont typeface="Wingdings" pitchFamily="2" charset="2"/>
              <a:buNone/>
            </a:pPr>
            <a:r>
              <a:rPr lang="ru-RU" sz="2400" dirty="0"/>
              <a:t>функции)</a:t>
            </a:r>
          </a:p>
          <a:p>
            <a:pPr>
              <a:buFont typeface="Wingdings" pitchFamily="2" charset="2"/>
              <a:buNone/>
            </a:pPr>
            <a:r>
              <a:rPr lang="ru-RU" sz="2000" dirty="0"/>
              <a:t> 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7868" y="404664"/>
            <a:ext cx="10609627" cy="75895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Экономический ущерб заболеваний в США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: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выбор приоритетов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341884" y="1772816"/>
          <a:ext cx="10127801" cy="45375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629915" y="6396336"/>
            <a:ext cx="101276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T </a:t>
            </a:r>
            <a:r>
              <a:rPr lang="en-US" sz="1100" dirty="0" err="1" smtClean="0"/>
              <a:t>T</a:t>
            </a:r>
            <a:r>
              <a:rPr lang="en-US" sz="1100" dirty="0" smtClean="0"/>
              <a:t> </a:t>
            </a:r>
            <a:r>
              <a:rPr lang="en-US" sz="1100" dirty="0" err="1" smtClean="0"/>
              <a:t>Haase</a:t>
            </a:r>
            <a:r>
              <a:rPr lang="en-US" sz="1100" dirty="0" smtClean="0"/>
              <a:t> et al. Heart disease and stroke statistics--2006 update: a report from the American Heart Association Statistics Committee and Stroke Statistics Subcommittee. Circulation. 2006;113(6):e85-151.</a:t>
            </a:r>
            <a:endParaRPr lang="ru-RU" sz="1100" dirty="0"/>
          </a:p>
        </p:txBody>
      </p:sp>
      <p:sp>
        <p:nvSpPr>
          <p:cNvPr id="7" name="TextBox 6"/>
          <p:cNvSpPr txBox="1"/>
          <p:nvPr/>
        </p:nvSpPr>
        <p:spPr>
          <a:xfrm>
            <a:off x="1269876" y="1844824"/>
            <a:ext cx="1869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Миллионы евро</a:t>
            </a:r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Затраты, ассоциированные с факторами риска (Северная Каролина, США)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125860" y="1844824"/>
          <a:ext cx="10585176" cy="40358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57909" y="6093296"/>
            <a:ext cx="9361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Tipping the Scales: how obesity and unhealthy lifestyles have become a weighty problem for North Carolina Economy. </a:t>
            </a:r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1125860" y="1700808"/>
            <a:ext cx="1503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Миллионы </a:t>
            </a:r>
            <a:r>
              <a:rPr lang="en-US" dirty="0" smtClean="0"/>
              <a:t>$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9956" y="332656"/>
            <a:ext cx="9817539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Структура экономического ущерба от ССЗ в России и ЕС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90040" y="1556792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ЕС</a:t>
            </a:r>
            <a:r>
              <a:rPr lang="en-US" dirty="0" smtClean="0"/>
              <a:t>*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053852" y="5877273"/>
            <a:ext cx="10607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1200" dirty="0" smtClean="0"/>
              <a:t>*Leal J,  Luengo-Fernandez R, Gray A</a:t>
            </a:r>
            <a:r>
              <a:rPr lang="en-US" sz="1200" dirty="0" smtClean="0"/>
              <a:t>, Petersen S, </a:t>
            </a:r>
            <a:r>
              <a:rPr lang="en-US" sz="1200" dirty="0" err="1" smtClean="0"/>
              <a:t>Rayner</a:t>
            </a:r>
            <a:r>
              <a:rPr lang="en-US" sz="1200" dirty="0" smtClean="0"/>
              <a:t> M</a:t>
            </a:r>
            <a:r>
              <a:rPr lang="pt-BR" sz="1200" dirty="0" smtClean="0"/>
              <a:t>.  </a:t>
            </a:r>
            <a:r>
              <a:rPr lang="en-US" sz="1200" dirty="0" smtClean="0"/>
              <a:t>Economic burden of cardiovascular diseases in the enlarged European Union. European Heart Journal. 2006:27;1610–1619.</a:t>
            </a:r>
            <a:endParaRPr lang="ru-RU" sz="1200" dirty="0" smtClean="0"/>
          </a:p>
          <a:p>
            <a:endParaRPr lang="ru-RU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2542944" y="1628800"/>
            <a:ext cx="893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Россия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391115" y="5157193"/>
            <a:ext cx="69583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Если сравнивать размеры популяции, то ущерб сопоставим.</a:t>
            </a:r>
            <a:endParaRPr lang="en-US" dirty="0" smtClean="0"/>
          </a:p>
          <a:p>
            <a:r>
              <a:rPr lang="ru-RU" dirty="0" smtClean="0"/>
              <a:t>Но в ЕС большая часть – это затраты системы здравоохранения</a:t>
            </a:r>
            <a:r>
              <a:rPr lang="en-US" dirty="0" smtClean="0"/>
              <a:t>  </a:t>
            </a:r>
            <a:endParaRPr lang="ru-RU" dirty="0"/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5710471" y="1916832"/>
          <a:ext cx="6117498" cy="2719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/>
          <p:nvPr/>
        </p:nvGraphicFramePr>
        <p:xfrm>
          <a:off x="431258" y="1916833"/>
          <a:ext cx="6122909" cy="2719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9876" y="332656"/>
            <a:ext cx="10537619" cy="1152128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Потери лет трудоспособной жизни на 1000 популяции вследствие ССЗ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6862298" y="1628800"/>
          <a:ext cx="4799283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967029" y="5517232"/>
            <a:ext cx="1586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Россия</a:t>
            </a:r>
            <a:r>
              <a:rPr lang="en-US" dirty="0" smtClean="0"/>
              <a:t> - 2009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686026" y="5517232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ЕС</a:t>
            </a:r>
            <a:r>
              <a:rPr lang="en-US" dirty="0" smtClean="0"/>
              <a:t> - 2005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629916" y="6304002"/>
            <a:ext cx="98396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1000" dirty="0" smtClean="0"/>
              <a:t>Leal J,  Luengo-Fernandez R, Gray A et al.  </a:t>
            </a:r>
            <a:r>
              <a:rPr lang="en-US" sz="1000" dirty="0" smtClean="0"/>
              <a:t>Economic burden of cardiovascular diseases in the enlarged European Union. European Heart Journal</a:t>
            </a:r>
            <a:r>
              <a:rPr lang="ru-RU" sz="1000" dirty="0" smtClean="0"/>
              <a:t>. </a:t>
            </a:r>
            <a:r>
              <a:rPr lang="en-US" sz="1000" dirty="0" smtClean="0"/>
              <a:t>2006</a:t>
            </a:r>
            <a:r>
              <a:rPr lang="ru-RU" sz="1000" dirty="0" smtClean="0"/>
              <a:t>:</a:t>
            </a:r>
            <a:r>
              <a:rPr lang="en-US" sz="1000" dirty="0" smtClean="0"/>
              <a:t>27</a:t>
            </a:r>
            <a:r>
              <a:rPr lang="ru-RU" sz="1000" dirty="0" smtClean="0"/>
              <a:t>;</a:t>
            </a:r>
            <a:r>
              <a:rPr lang="en-US" sz="1000" dirty="0" smtClean="0"/>
              <a:t>1610–1619</a:t>
            </a:r>
            <a:r>
              <a:rPr lang="ru-RU" sz="1000" dirty="0" smtClean="0"/>
              <a:t>.</a:t>
            </a:r>
          </a:p>
          <a:p>
            <a:endParaRPr lang="ru-RU" sz="1000" dirty="0"/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623230" y="1916832"/>
          <a:ext cx="5548371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Частота выполнения ЧКВ при ОКС в России в 2012 году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2566020" y="2276872"/>
          <a:ext cx="7390896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Почему исследователю нужно знать основы экономики здравоохранения/клинико-экономического анализа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01924" y="2204864"/>
            <a:ext cx="9829799" cy="4187825"/>
          </a:xfrm>
        </p:spPr>
        <p:txBody>
          <a:bodyPr/>
          <a:lstStyle/>
          <a:p>
            <a:r>
              <a:rPr lang="ru-RU" dirty="0" smtClean="0"/>
              <a:t>Полный анализ эффективности любой медицинской технологии должен включать экономический компонент.</a:t>
            </a:r>
          </a:p>
          <a:p>
            <a:r>
              <a:rPr lang="ru-RU" dirty="0" smtClean="0"/>
              <a:t>С лицами принимающими решения лучше разговаривать с экономическим обоснованием</a:t>
            </a:r>
          </a:p>
          <a:p>
            <a:r>
              <a:rPr lang="ru-RU" dirty="0" smtClean="0"/>
              <a:t>Чтобы понимать все литературные источники, касающиеся Вашей области интересов.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ESENTER_VERSION" val="6"/>
  <p:tag name="ARTICULATE_PROJECT_OPEN" val="0"/>
</p:tagLst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theme1.xml><?xml version="1.0" encoding="utf-8"?>
<a:theme xmlns:a="http://schemas.openxmlformats.org/drawingml/2006/main" name="TS102895262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Рабочий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Рабочий Theme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Рабочий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Рабочий Theme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Рабочий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олнцестояние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  <a:fontScheme name="Солнцестояние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Солнцестояние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53000"/>
            </a:schemeClr>
          </a:gs>
          <a:gs pos="50000">
            <a:schemeClr val="phClr">
              <a:tint val="42000"/>
              <a:satMod val="255000"/>
            </a:schemeClr>
          </a:gs>
          <a:gs pos="97000">
            <a:schemeClr val="phClr">
              <a:tint val="53000"/>
              <a:satMod val="260000"/>
            </a:schemeClr>
          </a:gs>
          <a:gs pos="100000">
            <a:schemeClr val="phClr">
              <a:tint val="56000"/>
              <a:satMod val="275000"/>
            </a:schemeClr>
          </a:gs>
        </a:gsLst>
        <a:path path="circle">
          <a:fillToRect l="50000" t="50000" r="50000" b="50000"/>
        </a:path>
      </a:gradFill>
      <a:gradFill rotWithShape="1">
        <a:gsLst>
          <a:gs pos="0">
            <a:schemeClr val="phClr">
              <a:tint val="92000"/>
              <a:satMod val="170000"/>
            </a:schemeClr>
          </a:gs>
          <a:gs pos="15000">
            <a:schemeClr val="phClr">
              <a:tint val="92000"/>
              <a:shade val="99000"/>
              <a:satMod val="170000"/>
            </a:schemeClr>
          </a:gs>
          <a:gs pos="62000">
            <a:schemeClr val="phClr">
              <a:tint val="96000"/>
              <a:shade val="80000"/>
              <a:satMod val="170000"/>
            </a:schemeClr>
          </a:gs>
          <a:gs pos="97000">
            <a:schemeClr val="phClr">
              <a:tint val="98000"/>
              <a:shade val="63000"/>
              <a:satMod val="170000"/>
            </a:schemeClr>
          </a:gs>
          <a:gs pos="100000">
            <a:schemeClr val="phClr">
              <a:shade val="62000"/>
              <a:satMod val="170000"/>
            </a:schemeClr>
          </a:gs>
        </a:gsLst>
        <a:path path="circle">
          <a:fillToRect l="50000" t="50000" r="50000" b="5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phClr">
              <a:shade val="80000"/>
            </a:schemeClr>
          </a:contourClr>
        </a:sp3d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60000"/>
              <a:satMod val="355000"/>
            </a:schemeClr>
          </a:gs>
          <a:gs pos="40000">
            <a:schemeClr val="phClr">
              <a:tint val="85000"/>
              <a:satMod val="320000"/>
            </a:schemeClr>
          </a:gs>
          <a:gs pos="100000">
            <a:schemeClr val="phClr">
              <a:shade val="55000"/>
              <a:satMod val="300000"/>
            </a:schemeClr>
          </a:gs>
        </a:gsLst>
        <a:path path="circle">
          <a:fillToRect l="-24500" t="-20000" r="124500" b="120000"/>
        </a:path>
      </a:gradFill>
      <a:blipFill>
        <a:blip xmlns:r="http://schemas.openxmlformats.org/officeDocument/2006/relationships" r:embed="rId1">
          <a:duotone>
            <a:schemeClr val="phClr">
              <a:shade val="9000"/>
              <a:satMod val="300000"/>
            </a:schemeClr>
            <a:schemeClr val="phClr">
              <a:tint val="90000"/>
              <a:satMod val="225000"/>
            </a:schemeClr>
          </a:duotone>
        </a:blip>
        <a:tile tx="0" ty="0" sx="90000" sy="90000" flip="xy" algn="tl"/>
      </a:blip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9CF527E-FFB0-4DB9-A7A4-39065878EDA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TS102895262</Template>
  <TotalTime>0</TotalTime>
  <Words>1245</Words>
  <Application>Microsoft Office PowerPoint</Application>
  <PresentationFormat>Произвольный</PresentationFormat>
  <Paragraphs>230</Paragraphs>
  <Slides>25</Slides>
  <Notes>4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7" baseType="lpstr">
      <vt:lpstr>TS102895262</vt:lpstr>
      <vt:lpstr>Лист Microsoft Office Excel 97-2003</vt:lpstr>
      <vt:lpstr>Экономика и медицина: что нужно знать исследователю?</vt:lpstr>
      <vt:lpstr>Эффективность</vt:lpstr>
      <vt:lpstr>Экономика здравоохранения </vt:lpstr>
      <vt:lpstr>Требования по оценке экономической эффективности для одобрения новой медицинской технологии</vt:lpstr>
      <vt:lpstr>Работа агентства Nice в Великобритании</vt:lpstr>
      <vt:lpstr>Слайд 6</vt:lpstr>
      <vt:lpstr>Как лучше отразить медицинскую эффективность?</vt:lpstr>
      <vt:lpstr>QALY – универсальный показатель эффективности</vt:lpstr>
      <vt:lpstr>QALY – порядок расчетов</vt:lpstr>
      <vt:lpstr>Слайд 10</vt:lpstr>
      <vt:lpstr>Примеры затраты на 1 QALY (год сохраненной качественной жизни)</vt:lpstr>
      <vt:lpstr>Пороговые значения затрат на 1 QALY в странах Европы  </vt:lpstr>
      <vt:lpstr>Программа многофакторной профилактики ИБС: дизайн исследования</vt:lpstr>
      <vt:lpstr>Сохраненные годы качественной жизни в течение 5 и 10 лет  (на 1000 участников)</vt:lpstr>
      <vt:lpstr>Экономический эффект программы многофакторной профилактики</vt:lpstr>
      <vt:lpstr>Экономический эффект программы многофакторной профилактики</vt:lpstr>
      <vt:lpstr>Всегда ли можно определить QALY? Если нет, то что делать?</vt:lpstr>
      <vt:lpstr>Слайд 18</vt:lpstr>
      <vt:lpstr>Виды затрат, включаемые в анализ экономического ущерба</vt:lpstr>
      <vt:lpstr>Экономический ущерб заболеваний в США: выбор приоритетов</vt:lpstr>
      <vt:lpstr>Затраты, ассоциированные с факторами риска (Северная Каролина, США)</vt:lpstr>
      <vt:lpstr>Структура экономического ущерба от ССЗ в России и ЕС</vt:lpstr>
      <vt:lpstr>Потери лет трудоспособной жизни на 1000 популяции вследствие ССЗ</vt:lpstr>
      <vt:lpstr>Частота выполнения ЧКВ при ОКС в России в 2012 году</vt:lpstr>
      <vt:lpstr>Почему исследователю нужно знать основы экономики здравоохранения/клинико-экономического анализа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2013-05-04T16:16:43Z</dcterms:created>
  <dcterms:modified xsi:type="dcterms:W3CDTF">2014-04-02T19:31:11Z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TC028952629991</vt:lpwstr>
  </property>
</Properties>
</file>