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267" r:id="rId3"/>
    <p:sldId id="294" r:id="rId4"/>
    <p:sldId id="298" r:id="rId5"/>
    <p:sldId id="301" r:id="rId6"/>
    <p:sldId id="271" r:id="rId7"/>
    <p:sldId id="299" r:id="rId8"/>
    <p:sldId id="261" r:id="rId9"/>
    <p:sldId id="276" r:id="rId10"/>
    <p:sldId id="303" r:id="rId11"/>
    <p:sldId id="311" r:id="rId12"/>
    <p:sldId id="32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415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35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86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20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595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737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62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77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14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178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5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ED505-89FD-45AF-981D-1ACBE0B9E072}" type="datetimeFigureOut">
              <a:rPr lang="ru-RU" smtClean="0"/>
              <a:t>28.03.2014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F738D-3EAD-4F73-A149-D4B804C3D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123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/>
          </p:cNvSpPr>
          <p:nvPr>
            <p:ph type="subTitle" idx="1"/>
          </p:nvPr>
        </p:nvSpPr>
        <p:spPr>
          <a:xfrm>
            <a:off x="1116013" y="4508500"/>
            <a:ext cx="6400800" cy="1754188"/>
          </a:xfrm>
        </p:spPr>
        <p:txBody>
          <a:bodyPr/>
          <a:lstStyle/>
          <a:p>
            <a:pPr eaLnBrk="1" hangingPunct="1"/>
            <a:r>
              <a:rPr lang="ru-RU" dirty="0" err="1" smtClean="0"/>
              <a:t>Конради</a:t>
            </a:r>
            <a:r>
              <a:rPr lang="ru-RU" dirty="0" smtClean="0"/>
              <a:t> А.О.</a:t>
            </a:r>
          </a:p>
          <a:p>
            <a:pPr eaLnBrk="1" hangingPunct="1"/>
            <a:r>
              <a:rPr lang="ru-RU" dirty="0" smtClean="0"/>
              <a:t>ФГБУ ФМИЦ им. </a:t>
            </a:r>
            <a:r>
              <a:rPr lang="ru-RU" dirty="0" err="1" smtClean="0"/>
              <a:t>В.А.Алмазова</a:t>
            </a:r>
            <a:endParaRPr lang="ru-RU" dirty="0" smtClean="0"/>
          </a:p>
          <a:p>
            <a:pPr eaLnBrk="1" hangingPunct="1"/>
            <a:r>
              <a:rPr lang="ru-RU" dirty="0" smtClean="0"/>
              <a:t> Москва 03.04.2014</a:t>
            </a:r>
          </a:p>
        </p:txBody>
      </p:sp>
      <p:sp>
        <p:nvSpPr>
          <p:cNvPr id="69635" name="AutoShape 6" descr="RKO-eng-vert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6" name="AutoShape 8" descr="RKO-eng-vert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7" name="AutoShape 10" descr="RKO-eng-vert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8" name="AutoShape 12" descr="RKO-eng-vert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9639" name="Picture 4" descr="almaz_74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2636838"/>
            <a:ext cx="1122363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2636838"/>
            <a:ext cx="25241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964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636838"/>
            <a:ext cx="2305050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63" y="2676525"/>
            <a:ext cx="2227262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3" name="Rectangle 6"/>
          <p:cNvSpPr txBox="1">
            <a:spLocks noChangeArrowheads="1"/>
          </p:cNvSpPr>
          <p:nvPr/>
        </p:nvSpPr>
        <p:spPr bwMode="auto">
          <a:xfrm>
            <a:off x="609600" y="685800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1" charset="-128"/>
              </a:defRPr>
            </a:lvl9pPr>
          </a:lstStyle>
          <a:p>
            <a:pPr algn="ctr" eaLnBrk="1" hangingPunct="1"/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641350" y="68579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Как написать и опубликовать статью в международном журнале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40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Зачем публиковать статьи?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Рассказать научному сообществу о ваших результатах</a:t>
            </a:r>
          </a:p>
          <a:p>
            <a:r>
              <a:rPr lang="ru-RU" dirty="0" smtClean="0"/>
              <a:t>Дать возможность другим следовать вашим путем</a:t>
            </a:r>
          </a:p>
          <a:p>
            <a:r>
              <a:rPr lang="ru-RU" dirty="0" smtClean="0"/>
              <a:t>Найти </a:t>
            </a:r>
            <a:r>
              <a:rPr lang="ru-RU" dirty="0" err="1" smtClean="0"/>
              <a:t>коллабораторов</a:t>
            </a:r>
            <a:endParaRPr lang="ru-RU" dirty="0" smtClean="0"/>
          </a:p>
          <a:p>
            <a:r>
              <a:rPr lang="ru-RU" dirty="0" smtClean="0"/>
              <a:t>Сделать карьеру</a:t>
            </a:r>
          </a:p>
          <a:p>
            <a:r>
              <a:rPr lang="ru-RU" dirty="0" smtClean="0"/>
              <a:t>Получить гранты</a:t>
            </a:r>
          </a:p>
          <a:p>
            <a:r>
              <a:rPr lang="ru-RU" dirty="0" smtClean="0"/>
              <a:t>Не потерять работу и защитить диссертацию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1929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научной статьи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27584" y="1809377"/>
            <a:ext cx="1944216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Abstract</a:t>
            </a:r>
            <a:endParaRPr lang="ru-RU" sz="2400" dirty="0"/>
          </a:p>
        </p:txBody>
      </p:sp>
      <p:sp>
        <p:nvSpPr>
          <p:cNvPr id="5" name="Овал 4"/>
          <p:cNvSpPr/>
          <p:nvPr/>
        </p:nvSpPr>
        <p:spPr>
          <a:xfrm>
            <a:off x="2699792" y="1772816"/>
            <a:ext cx="1944216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Introduc</a:t>
            </a:r>
            <a:endParaRPr lang="en-US" sz="2400" dirty="0" smtClean="0"/>
          </a:p>
          <a:p>
            <a:pPr algn="ctr"/>
            <a:r>
              <a:rPr lang="en-US" sz="2400" dirty="0" err="1" smtClean="0"/>
              <a:t>tion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4452889" y="1772816"/>
            <a:ext cx="1944216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Methods</a:t>
            </a:r>
            <a:endParaRPr lang="ru-RU" sz="2400" dirty="0"/>
          </a:p>
        </p:txBody>
      </p:sp>
      <p:sp>
        <p:nvSpPr>
          <p:cNvPr id="7" name="Овал 6"/>
          <p:cNvSpPr/>
          <p:nvPr/>
        </p:nvSpPr>
        <p:spPr>
          <a:xfrm>
            <a:off x="6156176" y="1817368"/>
            <a:ext cx="1944216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Results</a:t>
            </a:r>
            <a:endParaRPr lang="ru-RU" sz="2400" dirty="0"/>
          </a:p>
        </p:txBody>
      </p:sp>
      <p:sp>
        <p:nvSpPr>
          <p:cNvPr id="8" name="Овал 7"/>
          <p:cNvSpPr/>
          <p:nvPr/>
        </p:nvSpPr>
        <p:spPr>
          <a:xfrm>
            <a:off x="1799692" y="2996952"/>
            <a:ext cx="2412268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Discussion</a:t>
            </a:r>
            <a:endParaRPr lang="ru-RU" sz="2400" dirty="0"/>
          </a:p>
        </p:txBody>
      </p:sp>
      <p:sp>
        <p:nvSpPr>
          <p:cNvPr id="9" name="Овал 8"/>
          <p:cNvSpPr/>
          <p:nvPr/>
        </p:nvSpPr>
        <p:spPr>
          <a:xfrm>
            <a:off x="5118963" y="3064686"/>
            <a:ext cx="2556284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Acknowledgments and references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089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IMRAD</a:t>
            </a:r>
            <a:r>
              <a:rPr lang="en-US" dirty="0" smtClean="0"/>
              <a:t> -format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ntroduction</a:t>
            </a:r>
            <a:endParaRPr lang="ru-RU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ethods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R</a:t>
            </a:r>
            <a:r>
              <a:rPr lang="en-US" dirty="0" smtClean="0"/>
              <a:t>esults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cknowledgements and 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dirty="0" smtClean="0"/>
              <a:t>iscussion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11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</a:t>
            </a:r>
            <a:r>
              <a:rPr lang="ru-RU" dirty="0" err="1" smtClean="0"/>
              <a:t>Братфорда</a:t>
            </a:r>
            <a:r>
              <a:rPr lang="ru-RU" dirty="0" smtClean="0"/>
              <a:t> Хилла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Why did you do it?</a:t>
            </a:r>
          </a:p>
          <a:p>
            <a:r>
              <a:rPr lang="en-US" dirty="0" smtClean="0"/>
              <a:t>What did you do?</a:t>
            </a:r>
          </a:p>
          <a:p>
            <a:r>
              <a:rPr lang="en-US" dirty="0" smtClean="0"/>
              <a:t>What did you find?</a:t>
            </a:r>
          </a:p>
          <a:p>
            <a:r>
              <a:rPr lang="en-US" dirty="0" smtClean="0"/>
              <a:t>What does it mean?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Introduction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Methods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Results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Discussion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9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Публикационный цикл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431540" y="1196752"/>
            <a:ext cx="1296144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Идея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267744" y="1479012"/>
            <a:ext cx="1512168" cy="1379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Выбор журнала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4427984" y="1396853"/>
            <a:ext cx="1512168" cy="1379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Draft</a:t>
            </a:r>
          </a:p>
          <a:p>
            <a:pPr algn="ctr"/>
            <a:r>
              <a:rPr lang="en-US" sz="1400" dirty="0" smtClean="0"/>
              <a:t>references</a:t>
            </a:r>
            <a:endParaRPr lang="ru-RU" sz="1400" dirty="0"/>
          </a:p>
        </p:txBody>
      </p:sp>
      <p:sp>
        <p:nvSpPr>
          <p:cNvPr id="7" name="Овал 6"/>
          <p:cNvSpPr/>
          <p:nvPr/>
        </p:nvSpPr>
        <p:spPr>
          <a:xfrm>
            <a:off x="6372200" y="2168860"/>
            <a:ext cx="1512168" cy="1379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Критика</a:t>
            </a:r>
            <a:endParaRPr lang="ru-RU" sz="1400" dirty="0"/>
          </a:p>
        </p:txBody>
      </p:sp>
      <p:sp>
        <p:nvSpPr>
          <p:cNvPr id="9" name="Овал 8"/>
          <p:cNvSpPr/>
          <p:nvPr/>
        </p:nvSpPr>
        <p:spPr>
          <a:xfrm>
            <a:off x="6444208" y="4149080"/>
            <a:ext cx="1512168" cy="1379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Новый</a:t>
            </a:r>
          </a:p>
          <a:p>
            <a:pPr algn="ctr"/>
            <a:r>
              <a:rPr lang="en-US" dirty="0" smtClean="0"/>
              <a:t>Draft</a:t>
            </a:r>
          </a:p>
        </p:txBody>
      </p:sp>
      <p:sp>
        <p:nvSpPr>
          <p:cNvPr id="10" name="Овал 9"/>
          <p:cNvSpPr/>
          <p:nvPr/>
        </p:nvSpPr>
        <p:spPr>
          <a:xfrm>
            <a:off x="4644008" y="5085184"/>
            <a:ext cx="1512168" cy="1379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Критика</a:t>
            </a:r>
            <a:endParaRPr lang="ru-RU" sz="1400" dirty="0"/>
          </a:p>
        </p:txBody>
      </p:sp>
      <p:sp>
        <p:nvSpPr>
          <p:cNvPr id="11" name="Овал 10"/>
          <p:cNvSpPr/>
          <p:nvPr/>
        </p:nvSpPr>
        <p:spPr>
          <a:xfrm>
            <a:off x="2699792" y="5085184"/>
            <a:ext cx="1512168" cy="1379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Финальная версия</a:t>
            </a:r>
            <a:endParaRPr lang="en-US" sz="1400" dirty="0" smtClean="0"/>
          </a:p>
        </p:txBody>
      </p:sp>
      <p:sp>
        <p:nvSpPr>
          <p:cNvPr id="12" name="Овал 11"/>
          <p:cNvSpPr/>
          <p:nvPr/>
        </p:nvSpPr>
        <p:spPr>
          <a:xfrm>
            <a:off x="899592" y="4424433"/>
            <a:ext cx="1512168" cy="1379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Подача</a:t>
            </a:r>
            <a:endParaRPr lang="en-US" dirty="0" smtClean="0"/>
          </a:p>
        </p:txBody>
      </p:sp>
      <p:sp>
        <p:nvSpPr>
          <p:cNvPr id="13" name="Овал 12"/>
          <p:cNvSpPr/>
          <p:nvPr/>
        </p:nvSpPr>
        <p:spPr>
          <a:xfrm>
            <a:off x="899592" y="2759317"/>
            <a:ext cx="1512168" cy="1379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рецензирование</a:t>
            </a:r>
            <a:endParaRPr lang="en-US" dirty="0" smtClean="0"/>
          </a:p>
        </p:txBody>
      </p:sp>
      <p:sp>
        <p:nvSpPr>
          <p:cNvPr id="14" name="Стрелка вправо 13"/>
          <p:cNvSpPr/>
          <p:nvPr/>
        </p:nvSpPr>
        <p:spPr>
          <a:xfrm rot="1035226">
            <a:off x="1794204" y="1808820"/>
            <a:ext cx="468052" cy="108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779912" y="1983815"/>
            <a:ext cx="576064" cy="102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2183530">
            <a:off x="5945090" y="2144675"/>
            <a:ext cx="576064" cy="102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5400000">
            <a:off x="6912260" y="3799538"/>
            <a:ext cx="576064" cy="102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8419619">
            <a:off x="5889268" y="5016843"/>
            <a:ext cx="576064" cy="1416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0800000">
            <a:off x="4244228" y="5697706"/>
            <a:ext cx="408444" cy="773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2702689">
            <a:off x="2394709" y="5326865"/>
            <a:ext cx="358827" cy="1266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16200000">
            <a:off x="1511660" y="4241653"/>
            <a:ext cx="288032" cy="102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19236258">
            <a:off x="2002833" y="2641985"/>
            <a:ext cx="389258" cy="10514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116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Типы научных медицинских журналов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Общего плана </a:t>
            </a:r>
            <a:r>
              <a:rPr lang="en-US" dirty="0" smtClean="0"/>
              <a:t>BMJ, Lancet, JAMA, NEJM</a:t>
            </a:r>
            <a:endParaRPr lang="ru-RU" dirty="0" smtClean="0"/>
          </a:p>
          <a:p>
            <a:r>
              <a:rPr lang="ru-RU" dirty="0" smtClean="0"/>
              <a:t>Специальные – </a:t>
            </a:r>
            <a:r>
              <a:rPr lang="en-US" dirty="0" err="1" smtClean="0"/>
              <a:t>Andrology</a:t>
            </a:r>
            <a:r>
              <a:rPr lang="en-US" dirty="0" smtClean="0"/>
              <a:t>, </a:t>
            </a:r>
          </a:p>
          <a:p>
            <a:r>
              <a:rPr lang="ru-RU" dirty="0" smtClean="0"/>
              <a:t>Посвященные конкретному заболеванию </a:t>
            </a:r>
            <a:r>
              <a:rPr lang="en-US" dirty="0" err="1" smtClean="0"/>
              <a:t>Diabetology</a:t>
            </a:r>
            <a:r>
              <a:rPr lang="en-US" dirty="0" smtClean="0"/>
              <a:t>, Hypertension</a:t>
            </a:r>
          </a:p>
          <a:p>
            <a:r>
              <a:rPr lang="ru-RU" dirty="0" smtClean="0"/>
              <a:t>Посвященные органу или параметру</a:t>
            </a:r>
            <a:r>
              <a:rPr lang="en-US" dirty="0" smtClean="0"/>
              <a:t> Heart, Blood pressure</a:t>
            </a:r>
          </a:p>
          <a:p>
            <a:r>
              <a:rPr lang="ru-RU" dirty="0" smtClean="0"/>
              <a:t>Посвященные методике </a:t>
            </a:r>
            <a:r>
              <a:rPr lang="en-US" dirty="0" smtClean="0"/>
              <a:t>Blood pressure monitoring</a:t>
            </a:r>
          </a:p>
          <a:p>
            <a:r>
              <a:rPr lang="ru-RU" dirty="0" smtClean="0"/>
              <a:t>Основанные на одном организме </a:t>
            </a:r>
            <a:r>
              <a:rPr lang="en-US" dirty="0" smtClean="0"/>
              <a:t>Helicobacter</a:t>
            </a:r>
          </a:p>
          <a:p>
            <a:r>
              <a:rPr lang="ru-RU" dirty="0" smtClean="0"/>
              <a:t>Публикующие только обзоры, лекции, клинические случаи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5102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Какой должна быть идеальная статья?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Научная идея и данные должны быть новыми</a:t>
            </a:r>
          </a:p>
          <a:p>
            <a:r>
              <a:rPr lang="ru-RU" dirty="0" smtClean="0"/>
              <a:t>Идея и выводы должны быть понятны</a:t>
            </a:r>
          </a:p>
          <a:p>
            <a:r>
              <a:rPr lang="ru-RU" dirty="0" smtClean="0"/>
              <a:t>Статья должна легко читаться и не содержать лишних сведений</a:t>
            </a:r>
          </a:p>
          <a:p>
            <a:r>
              <a:rPr lang="ru-RU" dirty="0" smtClean="0"/>
              <a:t> Правило золотой середины (не длинно – не коротко, источников – не много – не мало, таблиц и рисунков примерно пополам и т.д.)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628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рассчитывается </a:t>
            </a:r>
            <a:r>
              <a:rPr lang="ru-RU" dirty="0" err="1" smtClean="0"/>
              <a:t>импакт</a:t>
            </a:r>
            <a:r>
              <a:rPr lang="ru-RU" dirty="0" smtClean="0"/>
              <a:t>-фактор (два года)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Все цитаты 2013 года</a:t>
            </a:r>
            <a:r>
              <a:rPr lang="en-US" dirty="0" smtClean="0"/>
              <a:t> </a:t>
            </a:r>
            <a:r>
              <a:rPr lang="ru-RU" dirty="0" smtClean="0"/>
              <a:t>на статьи, опубликованные </a:t>
            </a:r>
            <a:r>
              <a:rPr lang="ru-RU" dirty="0"/>
              <a:t>в 2011 и 2012 году</a:t>
            </a:r>
            <a:endParaRPr lang="en-US" dirty="0" smtClean="0"/>
          </a:p>
          <a:p>
            <a:pPr marL="0" indent="0" algn="ctr">
              <a:buNone/>
            </a:pPr>
            <a:r>
              <a:rPr lang="ru-RU" dirty="0" smtClean="0"/>
              <a:t> </a:t>
            </a:r>
          </a:p>
          <a:p>
            <a:pPr marL="0" indent="0" algn="ctr">
              <a:buNone/>
            </a:pPr>
            <a:r>
              <a:rPr lang="ru-RU" dirty="0" smtClean="0"/>
              <a:t>число публикаций 2011 и 2012 года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95536" y="2780928"/>
            <a:ext cx="820891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25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хорошего научного стиля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Поддерживайте интерес, информируйте, убеждайте</a:t>
            </a:r>
          </a:p>
          <a:p>
            <a:r>
              <a:rPr lang="ru-RU" dirty="0" smtClean="0"/>
              <a:t>Пишите понятно для целевой аудитории</a:t>
            </a:r>
          </a:p>
          <a:p>
            <a:r>
              <a:rPr lang="ru-RU" dirty="0" smtClean="0"/>
              <a:t>Пишите коротко и ясно</a:t>
            </a:r>
          </a:p>
          <a:p>
            <a:pPr lvl="1"/>
            <a:r>
              <a:rPr lang="ru-RU" dirty="0" smtClean="0"/>
              <a:t>Избегайте излишеств</a:t>
            </a:r>
          </a:p>
          <a:p>
            <a:pPr lvl="1"/>
            <a:r>
              <a:rPr lang="ru-RU" dirty="0" smtClean="0"/>
              <a:t>Не отклоняйтесь в сторону от сути</a:t>
            </a:r>
          </a:p>
          <a:p>
            <a:pPr lvl="1"/>
            <a:r>
              <a:rPr lang="ru-RU" dirty="0" smtClean="0"/>
              <a:t>Не объясняется слишком долго и избегайте излишних уточнений</a:t>
            </a:r>
          </a:p>
          <a:p>
            <a:pPr lvl="1"/>
            <a:r>
              <a:rPr lang="ru-RU" dirty="0" smtClean="0"/>
              <a:t>Избегайте всяких повторов</a:t>
            </a:r>
          </a:p>
          <a:p>
            <a:r>
              <a:rPr lang="ru-RU" dirty="0" smtClean="0"/>
              <a:t>Избегайте помпезности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049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самое главное в статье?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Ясность изложения фактов и очевидность их новизны для науки</a:t>
            </a:r>
          </a:p>
          <a:p>
            <a:r>
              <a:rPr lang="ru-RU" dirty="0" smtClean="0"/>
              <a:t>«Если дерево падает в лесу, а этого никто не слышит, производит ли оно звук?»</a:t>
            </a:r>
          </a:p>
          <a:p>
            <a:r>
              <a:rPr lang="ru-RU" dirty="0" smtClean="0"/>
              <a:t>Правильный ответ – нет</a:t>
            </a:r>
          </a:p>
          <a:p>
            <a:r>
              <a:rPr lang="ru-RU" dirty="0" smtClean="0"/>
              <a:t>Нет слушателя – нет звука</a:t>
            </a:r>
          </a:p>
          <a:p>
            <a:r>
              <a:rPr lang="ru-RU" dirty="0" smtClean="0"/>
              <a:t>Не восприятия читателя – нет статьи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3358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Почему публикуются статьи?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86713" cy="4525963"/>
          </a:xfrm>
        </p:spPr>
        <p:txBody>
          <a:bodyPr/>
          <a:lstStyle/>
          <a:p>
            <a:pPr eaLnBrk="1" hangingPunct="1"/>
            <a:r>
              <a:rPr lang="ru-RU" altLang="ru-RU" sz="2800" smtClean="0"/>
              <a:t>Важность проблемы</a:t>
            </a:r>
          </a:p>
          <a:p>
            <a:pPr eaLnBrk="1" hangingPunct="1"/>
            <a:r>
              <a:rPr lang="ru-RU" altLang="ru-RU" sz="2800" smtClean="0"/>
              <a:t>Авторитет авторов</a:t>
            </a:r>
          </a:p>
          <a:p>
            <a:pPr eaLnBrk="1" hangingPunct="1"/>
            <a:r>
              <a:rPr lang="ru-RU" altLang="ru-RU" sz="2800" smtClean="0"/>
              <a:t>Большое количество больных</a:t>
            </a:r>
          </a:p>
          <a:p>
            <a:pPr eaLnBrk="1" hangingPunct="1"/>
            <a:r>
              <a:rPr lang="ru-RU" altLang="ru-RU" sz="2800" smtClean="0"/>
              <a:t>Необычный метод лечения или результаты</a:t>
            </a:r>
          </a:p>
          <a:p>
            <a:pPr eaLnBrk="1" hangingPunct="1"/>
            <a:r>
              <a:rPr lang="ru-RU" altLang="ru-RU" sz="2800" smtClean="0"/>
              <a:t>Спекулятивность проблемы (популизм)</a:t>
            </a:r>
          </a:p>
          <a:p>
            <a:pPr eaLnBrk="1" hangingPunct="1"/>
            <a:r>
              <a:rPr lang="ru-RU" altLang="ru-RU" sz="2800" smtClean="0"/>
              <a:t>Финансовая заинтересованность</a:t>
            </a:r>
          </a:p>
          <a:p>
            <a:pPr eaLnBrk="1" hangingPunct="1"/>
            <a:r>
              <a:rPr lang="ru-RU" altLang="ru-RU" sz="2800" smtClean="0"/>
              <a:t>Личные контакты</a:t>
            </a:r>
          </a:p>
          <a:p>
            <a:pPr eaLnBrk="1" hangingPunct="1"/>
            <a:endParaRPr lang="ru-RU" altLang="ru-RU" sz="2800" smtClean="0"/>
          </a:p>
        </p:txBody>
      </p:sp>
    </p:spTree>
    <p:extLst>
      <p:ext uri="{BB962C8B-B14F-4D97-AF65-F5344CB8AC3E}">
        <p14:creationId xmlns:p14="http://schemas.microsoft.com/office/powerpoint/2010/main" val="7248373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</TotalTime>
  <Words>355</Words>
  <Application>Microsoft Office PowerPoint</Application>
  <PresentationFormat>Экран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Как написать и опубликовать статью в международном журнале</vt:lpstr>
      <vt:lpstr>Зачем публиковать статьи?</vt:lpstr>
      <vt:lpstr>Структура научной статьи</vt:lpstr>
      <vt:lpstr>IMRAD -format</vt:lpstr>
      <vt:lpstr>Вопросы Братфорда Хилла</vt:lpstr>
      <vt:lpstr>Публикационный цикл</vt:lpstr>
      <vt:lpstr>Типы научных медицинских журналов</vt:lpstr>
      <vt:lpstr>Какой должна быть идеальная статья?</vt:lpstr>
      <vt:lpstr>Как рассчитывается импакт-фактор (два года)</vt:lpstr>
      <vt:lpstr>Правила хорошего научного стиля</vt:lpstr>
      <vt:lpstr>Что самое главное в статье?</vt:lpstr>
      <vt:lpstr>Почему публикуются статьи?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написать и опубликовать статью</dc:title>
  <dc:creator>Пользователь Windows</dc:creator>
  <cp:lastModifiedBy>user</cp:lastModifiedBy>
  <cp:revision>142</cp:revision>
  <dcterms:created xsi:type="dcterms:W3CDTF">2014-02-25T12:56:24Z</dcterms:created>
  <dcterms:modified xsi:type="dcterms:W3CDTF">2014-03-28T06:57:16Z</dcterms:modified>
</cp:coreProperties>
</file>